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98" r:id="rId3"/>
    <p:sldId id="279" r:id="rId4"/>
    <p:sldId id="303" r:id="rId5"/>
    <p:sldId id="285" r:id="rId6"/>
    <p:sldId id="293" r:id="rId7"/>
    <p:sldId id="310" r:id="rId8"/>
    <p:sldId id="301" r:id="rId9"/>
    <p:sldId id="312" r:id="rId10"/>
    <p:sldId id="316" r:id="rId11"/>
    <p:sldId id="328" r:id="rId12"/>
    <p:sldId id="325" r:id="rId13"/>
    <p:sldId id="322" r:id="rId14"/>
    <p:sldId id="313" r:id="rId15"/>
    <p:sldId id="321" r:id="rId16"/>
    <p:sldId id="326" r:id="rId17"/>
    <p:sldId id="304" r:id="rId18"/>
    <p:sldId id="327" r:id="rId19"/>
    <p:sldId id="323" r:id="rId20"/>
    <p:sldId id="311" r:id="rId21"/>
    <p:sldId id="309" r:id="rId22"/>
    <p:sldId id="306" r:id="rId23"/>
    <p:sldId id="302" r:id="rId24"/>
    <p:sldId id="307" r:id="rId25"/>
    <p:sldId id="315" r:id="rId26"/>
    <p:sldId id="314" r:id="rId27"/>
    <p:sldId id="296" r:id="rId28"/>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7" d="100"/>
          <a:sy n="67" d="100"/>
        </p:scale>
        <p:origin x="72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0098"/>
          </a:xfrm>
          <a:prstGeom prst="rect">
            <a:avLst/>
          </a:prstGeom>
        </p:spPr>
        <p:txBody>
          <a:bodyPr vert="horz" lIns="94119" tIns="47060" rIns="94119" bIns="47060" rtlCol="0"/>
          <a:lstStyle>
            <a:lvl1pPr algn="r">
              <a:defRPr sz="1200"/>
            </a:lvl1pPr>
          </a:lstStyle>
          <a:p>
            <a:fld id="{B5C513A4-554A-488F-8D61-3643B9758363}" type="datetimeFigureOut">
              <a:rPr lang="en-US" smtClean="0"/>
              <a:t>5/17/2013</a:t>
            </a:fld>
            <a:endParaRPr lang="en-US" dirty="0"/>
          </a:p>
        </p:txBody>
      </p:sp>
      <p:sp>
        <p:nvSpPr>
          <p:cNvPr id="4" name="Footer Placeholder 3"/>
          <p:cNvSpPr>
            <a:spLocks noGrp="1"/>
          </p:cNvSpPr>
          <p:nvPr>
            <p:ph type="ftr" sz="quarter" idx="2"/>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899328"/>
            <a:ext cx="3077739" cy="470097"/>
          </a:xfrm>
          <a:prstGeom prst="rect">
            <a:avLst/>
          </a:prstGeom>
        </p:spPr>
        <p:txBody>
          <a:bodyPr vert="horz" lIns="94119" tIns="47060" rIns="94119" bIns="47060" rtlCol="0" anchor="b"/>
          <a:lstStyle>
            <a:lvl1pPr algn="r">
              <a:defRPr sz="1200"/>
            </a:lvl1pPr>
          </a:lstStyle>
          <a:p>
            <a:fld id="{10B93D71-B1E1-4265-819E-2A96200E04B5}" type="slidenum">
              <a:rPr lang="en-US" smtClean="0"/>
              <a:t>‹#›</a:t>
            </a:fld>
            <a:endParaRPr lang="en-US" dirty="0"/>
          </a:p>
        </p:txBody>
      </p:sp>
    </p:spTree>
    <p:extLst>
      <p:ext uri="{BB962C8B-B14F-4D97-AF65-F5344CB8AC3E}">
        <p14:creationId xmlns:p14="http://schemas.microsoft.com/office/powerpoint/2010/main" val="2828964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D1F7E3E8-C3BE-4577-91E5-FD65F5C166DB}" type="datetimeFigureOut">
              <a:rPr lang="en-US" smtClean="0"/>
              <a:pPr/>
              <a:t>5/17/2013</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1207C3CF-9A74-4D28-B822-F326BF2C761C}" type="slidenum">
              <a:rPr lang="en-US" smtClean="0"/>
              <a:pPr/>
              <a:t>‹#›</a:t>
            </a:fld>
            <a:endParaRPr lang="en-US" dirty="0"/>
          </a:p>
        </p:txBody>
      </p:sp>
    </p:spTree>
    <p:extLst>
      <p:ext uri="{BB962C8B-B14F-4D97-AF65-F5344CB8AC3E}">
        <p14:creationId xmlns:p14="http://schemas.microsoft.com/office/powerpoint/2010/main" val="208362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23BEE60-3551-4871-9073-87DCB907CCC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52453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7C3CF-9A74-4D28-B822-F326BF2C761C}" type="slidenum">
              <a:rPr lang="en-US" smtClean="0"/>
              <a:pPr/>
              <a:t>3</a:t>
            </a:fld>
            <a:endParaRPr lang="en-US" dirty="0"/>
          </a:p>
        </p:txBody>
      </p:sp>
    </p:spTree>
    <p:extLst>
      <p:ext uri="{BB962C8B-B14F-4D97-AF65-F5344CB8AC3E}">
        <p14:creationId xmlns:p14="http://schemas.microsoft.com/office/powerpoint/2010/main" val="4701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07C3CF-9A74-4D28-B822-F326BF2C761C}" type="slidenum">
              <a:rPr lang="en-US" smtClean="0"/>
              <a:pPr/>
              <a:t>4</a:t>
            </a:fld>
            <a:endParaRPr lang="en-US" dirty="0"/>
          </a:p>
        </p:txBody>
      </p:sp>
    </p:spTree>
    <p:extLst>
      <p:ext uri="{BB962C8B-B14F-4D97-AF65-F5344CB8AC3E}">
        <p14:creationId xmlns:p14="http://schemas.microsoft.com/office/powerpoint/2010/main" val="232406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7C3CF-9A74-4D28-B822-F326BF2C761C}" type="slidenum">
              <a:rPr lang="en-US" smtClean="0"/>
              <a:pPr/>
              <a:t>17</a:t>
            </a:fld>
            <a:endParaRPr lang="en-US" dirty="0"/>
          </a:p>
        </p:txBody>
      </p:sp>
    </p:spTree>
    <p:extLst>
      <p:ext uri="{BB962C8B-B14F-4D97-AF65-F5344CB8AC3E}">
        <p14:creationId xmlns:p14="http://schemas.microsoft.com/office/powerpoint/2010/main" val="78691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5386681-CC9A-4F28-81FD-35541B0FE7CE}" type="slidenum">
              <a:rPr lang="en-US">
                <a:solidFill>
                  <a:prstClr val="black"/>
                </a:solidFill>
              </a:rPr>
              <a:pPr/>
              <a:t>21</a:t>
            </a:fld>
            <a:endParaRPr lang="en-US" dirty="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dirty="0" smtClean="0"/>
              <a:t>Career Pathways expose students to grade-appropriate career development experiences. At the elementary level, students focus on AWARENESS; at the middle level the focus is on EXPLORATION; and in high school and beyond, Career Pathways works to create OPPORTUNITIES through activities, job shadowing, and hands-on training.</a:t>
            </a:r>
          </a:p>
          <a:p>
            <a:r>
              <a:rPr lang="en-US" dirty="0" smtClean="0"/>
              <a:t>Beginning in elementary school, Career Pathways are an integral part of the K-12 learning experience for all Newport News public school students. Students enhance their career readiness skills and strengthen positive character traits. Students complete interest inventories that identify their strengths, interests and facilitate their selection of a Career Pathway in high school.  </a:t>
            </a:r>
          </a:p>
          <a:p>
            <a:r>
              <a:rPr lang="en-US" dirty="0" smtClean="0"/>
              <a:t>With Career Pathways, students connect with educators, parents, community members, and businesses to support their awareness, exploration, and understanding of the myriad career opportunities available. Career Pathways will help students enhance the link between the knowledge they acquire in school and the skills they need to pursue their dreams and fulfill the future workplace needs of the community. </a:t>
            </a:r>
          </a:p>
          <a:p>
            <a:pPr eaLnBrk="1" hangingPunct="1"/>
            <a:endParaRPr lang="en-US" dirty="0" smtClean="0"/>
          </a:p>
        </p:txBody>
      </p:sp>
    </p:spTree>
    <p:extLst>
      <p:ext uri="{BB962C8B-B14F-4D97-AF65-F5344CB8AC3E}">
        <p14:creationId xmlns:p14="http://schemas.microsoft.com/office/powerpoint/2010/main" val="100898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B29C334-05FA-414A-BA80-1F13EC3A010A}" type="datetimeFigureOut">
              <a:rPr lang="en-US" smtClean="0"/>
              <a:pPr/>
              <a:t>5/17/2013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162212A-D394-4492-8E52-48EFC5CCEA75}" type="slidenum">
              <a:rPr lang="en-US" smtClean="0"/>
              <a:pPr/>
              <a:t>‹#›</a:t>
            </a:fld>
            <a:endParaRPr lang="en-US" dirty="0"/>
          </a:p>
        </p:txBody>
      </p:sp>
    </p:spTree>
    <p:extLst>
      <p:ext uri="{BB962C8B-B14F-4D97-AF65-F5344CB8AC3E}">
        <p14:creationId xmlns:p14="http://schemas.microsoft.com/office/powerpoint/2010/main" val="114953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162212A-D394-4492-8E52-48EFC5CCEA75}"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14069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B29C334-05FA-414A-BA80-1F13EC3A010A}" type="datetimeFigureOut">
              <a:rPr lang="en-US" smtClean="0">
                <a:solidFill>
                  <a:prstClr val="white"/>
                </a:solidFill>
              </a:rPr>
              <a:pPr/>
              <a:t>5/17/2013</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2162212A-D394-4492-8E52-48EFC5CCEA75}"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242162796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B29C334-05FA-414A-BA80-1F13EC3A010A}" type="datetimeFigureOut">
              <a:rPr lang="en-US" smtClean="0">
                <a:solidFill>
                  <a:prstClr val="white"/>
                </a:solidFill>
              </a:rPr>
              <a:pPr/>
              <a:t>5/17/2013</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2162212A-D394-4492-8E52-48EFC5CCEA75}"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8507972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2162212A-D394-4492-8E52-48EFC5CCEA7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68725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B29C334-05FA-414A-BA80-1F13EC3A010A}" type="datetimeFigureOut">
              <a:rPr lang="en-US" smtClean="0">
                <a:solidFill>
                  <a:prstClr val="white"/>
                </a:solidFill>
              </a:rPr>
              <a:pPr/>
              <a:t>5/17/2013</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2162212A-D394-4492-8E52-48EFC5CCEA75}"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0851581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2162212A-D394-4492-8E52-48EFC5CCEA7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407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2162212A-D394-4492-8E52-48EFC5CCEA7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10672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29C334-05FA-414A-BA80-1F13EC3A010A}" type="datetimeFigureOut">
              <a:rPr lang="en-US" smtClean="0">
                <a:solidFill>
                  <a:prstClr val="white"/>
                </a:solidFill>
              </a:rPr>
              <a:pPr/>
              <a:t>5/17/2013</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162212A-D394-4492-8E52-48EFC5CCEA75}"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33951447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162212A-D394-4492-8E52-48EFC5CCEA7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9314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2162212A-D394-4492-8E52-48EFC5CCEA7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758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0382D-A53A-45AE-A7C3-78FCDC3E2CBB}" type="datetimeFigureOut">
              <a:rPr lang="en-US" smtClean="0"/>
              <a:pPr/>
              <a:t>5/17/2013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A1034D-9B2B-4225-9079-355E1559B2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0382D-A53A-45AE-A7C3-78FCDC3E2CBB}" type="datetimeFigureOut">
              <a:rPr lang="en-US" smtClean="0"/>
              <a:pPr/>
              <a:t>5/17/2013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1034D-9B2B-4225-9079-355E1559B2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B29C334-05FA-414A-BA80-1F13EC3A010A}" type="datetimeFigureOut">
              <a:rPr lang="en-US" smtClean="0">
                <a:solidFill>
                  <a:prstClr val="black"/>
                </a:solidFill>
              </a:rPr>
              <a:pPr/>
              <a:t>5/17/2013</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62212A-D394-4492-8E52-48EFC5CCEA7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8783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hemanufacturinginstitute.org/Image/Dream-It-Do-It/Dream-It-Do-It.asp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literatenation.org/default.asp?" TargetMode="External"/><Relationship Id="rId3" Type="http://schemas.openxmlformats.org/officeDocument/2006/relationships/hyperlink" Target="http://www.sme.org/workforce-development/" TargetMode="External"/><Relationship Id="rId7" Type="http://schemas.openxmlformats.org/officeDocument/2006/relationships/hyperlink" Target="http://www.apqceducation.org/what-we-do/north-star-vision" TargetMode="External"/><Relationship Id="rId2" Type="http://schemas.openxmlformats.org/officeDocument/2006/relationships/hyperlink" Target="http://jobsconnection.sme.org/home/index.cfm?site_id=123" TargetMode="External"/><Relationship Id="rId1" Type="http://schemas.openxmlformats.org/officeDocument/2006/relationships/slideLayout" Target="../slideLayouts/slideLayout7.xml"/><Relationship Id="rId6" Type="http://schemas.openxmlformats.org/officeDocument/2006/relationships/hyperlink" Target="http://www.cqpo.org/edu_QUEST.php" TargetMode="External"/><Relationship Id="rId11" Type="http://schemas.openxmlformats.org/officeDocument/2006/relationships/hyperlink" Target="http://www.iseek.org/index.jsp" TargetMode="External"/><Relationship Id="rId5" Type="http://schemas.openxmlformats.org/officeDocument/2006/relationships/hyperlink" Target="http://www.themanufacturinginstitute.org/Skills-Certification/Skills-Certification.aspx" TargetMode="External"/><Relationship Id="rId10" Type="http://schemas.openxmlformats.org/officeDocument/2006/relationships/hyperlink" Target="http://www.gatesfoundation.org/What-We-Do/US-Program/College-Ready-Education" TargetMode="External"/><Relationship Id="rId4" Type="http://schemas.openxmlformats.org/officeDocument/2006/relationships/hyperlink" Target="http://www.smeef.org/programs/detail/prime" TargetMode="External"/><Relationship Id="rId9" Type="http://schemas.openxmlformats.org/officeDocument/2006/relationships/hyperlink" Target="http://sbo.nn.k12.va.us/careerpathways/nns/inde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nacfam.org/Portals/0/Workforce/21stCLS_WhitePaper_12-3-08.pdf" TargetMode="External"/><Relationship Id="rId2" Type="http://schemas.openxmlformats.org/officeDocument/2006/relationships/hyperlink" Target="http://www.nacfam.org/LinkClick.aspx?link=90&amp;tabid=8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bo.nn.k12.va.us/careerpathways/nns/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bo.nn.k12.va.us/careerpathways/introduction.html"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ame.org/" TargetMode="External"/><Relationship Id="rId2" Type="http://schemas.openxmlformats.org/officeDocument/2006/relationships/hyperlink" Target="mailto:marsh8279@aol.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8" name="Picture 4" descr="AME"/>
          <p:cNvPicPr>
            <a:picLocks noChangeAspect="1" noChangeArrowheads="1"/>
          </p:cNvPicPr>
          <p:nvPr/>
        </p:nvPicPr>
        <p:blipFill>
          <a:blip r:embed="rId3" cstate="print"/>
          <a:srcRect/>
          <a:stretch>
            <a:fillRect/>
          </a:stretch>
        </p:blipFill>
        <p:spPr bwMode="auto">
          <a:xfrm>
            <a:off x="136525" y="152400"/>
            <a:ext cx="3292475" cy="1524000"/>
          </a:xfrm>
          <a:prstGeom prst="rect">
            <a:avLst/>
          </a:prstGeom>
          <a:noFill/>
          <a:ln w="9525">
            <a:noFill/>
            <a:miter lim="800000"/>
            <a:headEnd/>
            <a:tailEnd/>
          </a:ln>
        </p:spPr>
      </p:pic>
      <p:sp>
        <p:nvSpPr>
          <p:cNvPr id="16389" name="Rectangle 5"/>
          <p:cNvSpPr>
            <a:spLocks noChangeArrowheads="1"/>
          </p:cNvSpPr>
          <p:nvPr/>
        </p:nvSpPr>
        <p:spPr bwMode="auto">
          <a:xfrm>
            <a:off x="4708525" y="923925"/>
            <a:ext cx="184150" cy="457200"/>
          </a:xfrm>
          <a:prstGeom prst="rect">
            <a:avLst/>
          </a:prstGeom>
          <a:noFill/>
          <a:ln w="9525">
            <a:noFill/>
            <a:miter lim="800000"/>
            <a:headEnd/>
            <a:tailEnd/>
          </a:ln>
        </p:spPr>
        <p:txBody>
          <a:bodyPr wrap="none">
            <a:spAutoFit/>
          </a:bodyPr>
          <a:lstStyle/>
          <a:p>
            <a:endParaRPr lang="en-US" dirty="0"/>
          </a:p>
        </p:txBody>
      </p:sp>
      <p:sp>
        <p:nvSpPr>
          <p:cNvPr id="2" name="TextBox 1"/>
          <p:cNvSpPr txBox="1"/>
          <p:nvPr/>
        </p:nvSpPr>
        <p:spPr>
          <a:xfrm>
            <a:off x="1127125" y="2667000"/>
            <a:ext cx="7162800" cy="1877437"/>
          </a:xfrm>
          <a:prstGeom prst="rect">
            <a:avLst/>
          </a:prstGeom>
          <a:noFill/>
        </p:spPr>
        <p:txBody>
          <a:bodyPr wrap="square" rtlCol="0">
            <a:spAutoFit/>
          </a:bodyPr>
          <a:lstStyle/>
          <a:p>
            <a:pPr algn="ctr"/>
            <a:r>
              <a:rPr lang="en-US" sz="2400" b="1" dirty="0" smtClean="0"/>
              <a:t>National Priority ….</a:t>
            </a:r>
          </a:p>
          <a:p>
            <a:pPr algn="ctr"/>
            <a:endParaRPr lang="en-US" sz="2000" b="1" dirty="0"/>
          </a:p>
          <a:p>
            <a:pPr algn="ctr"/>
            <a:r>
              <a:rPr lang="en-US" sz="2400" b="1" i="1" dirty="0" smtClean="0"/>
              <a:t>Talent Shortage of Career Ready Citizens to </a:t>
            </a:r>
          </a:p>
          <a:p>
            <a:pPr algn="ctr"/>
            <a:r>
              <a:rPr lang="en-US" sz="2400" b="1" i="1" dirty="0" smtClean="0"/>
              <a:t>Design and Build Things at Home,</a:t>
            </a:r>
          </a:p>
          <a:p>
            <a:pPr algn="ctr"/>
            <a:r>
              <a:rPr lang="en-US" sz="2400" b="1" i="1" dirty="0" smtClean="0"/>
              <a:t> Again!</a:t>
            </a:r>
            <a:endParaRPr lang="en-US" sz="2400" b="1" i="1" dirty="0"/>
          </a:p>
        </p:txBody>
      </p:sp>
      <p:sp>
        <p:nvSpPr>
          <p:cNvPr id="3" name="TextBox 2"/>
          <p:cNvSpPr txBox="1"/>
          <p:nvPr/>
        </p:nvSpPr>
        <p:spPr>
          <a:xfrm>
            <a:off x="2133600" y="5867400"/>
            <a:ext cx="5661025" cy="461665"/>
          </a:xfrm>
          <a:prstGeom prst="rect">
            <a:avLst/>
          </a:prstGeom>
          <a:noFill/>
          <a:ln>
            <a:solidFill>
              <a:schemeClr val="tx1"/>
            </a:solidFill>
          </a:ln>
        </p:spPr>
        <p:txBody>
          <a:bodyPr wrap="square" rtlCol="0">
            <a:spAutoFit/>
          </a:bodyPr>
          <a:lstStyle/>
          <a:p>
            <a:pPr algn="ctr"/>
            <a:r>
              <a:rPr lang="en-US" sz="2400" b="1" i="1" dirty="0" smtClean="0"/>
              <a:t>Manufacturing AS A Desirable Career</a:t>
            </a:r>
            <a:endParaRPr lang="en-US" sz="2400" b="1" i="1" dirty="0"/>
          </a:p>
        </p:txBody>
      </p:sp>
    </p:spTree>
    <p:extLst>
      <p:ext uri="{BB962C8B-B14F-4D97-AF65-F5344CB8AC3E}">
        <p14:creationId xmlns:p14="http://schemas.microsoft.com/office/powerpoint/2010/main" val="4226123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68145049"/>
              </p:ext>
            </p:extLst>
          </p:nvPr>
        </p:nvGraphicFramePr>
        <p:xfrm>
          <a:off x="152400" y="457197"/>
          <a:ext cx="8839200" cy="6096002"/>
        </p:xfrm>
        <a:graphic>
          <a:graphicData uri="http://schemas.openxmlformats.org/drawingml/2006/table">
            <a:tbl>
              <a:tblPr/>
              <a:tblGrid>
                <a:gridCol w="1489522"/>
                <a:gridCol w="783415"/>
                <a:gridCol w="1195739"/>
                <a:gridCol w="1128738"/>
                <a:gridCol w="1453443"/>
                <a:gridCol w="1453443"/>
                <a:gridCol w="1334900"/>
              </a:tblGrid>
              <a:tr h="374847">
                <a:tc gridSpan="3">
                  <a:txBody>
                    <a:bodyPr/>
                    <a:lstStyle/>
                    <a:p>
                      <a:pPr algn="l" fontAlgn="ctr"/>
                      <a:r>
                        <a:rPr lang="en-US" sz="1100" b="1" i="0" u="none" strike="noStrike" dirty="0">
                          <a:solidFill>
                            <a:srgbClr val="FFFFFF"/>
                          </a:solidFill>
                          <a:effectLst/>
                          <a:latin typeface="Times New Roman" panose="02020603050405020304" pitchFamily="18" charset="0"/>
                        </a:rPr>
                        <a:t>Manufacturing AS A Desirable Career Path</a:t>
                      </a:r>
                    </a:p>
                  </a:txBody>
                  <a:tcPr marL="3599" marR="3599" marT="35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hMerge="1">
                  <a:txBody>
                    <a:bodyPr/>
                    <a:lstStyle/>
                    <a:p>
                      <a:endParaRPr lang="en-US"/>
                    </a:p>
                  </a:txBody>
                  <a:tcPr/>
                </a:tc>
                <a:tc hMerge="1">
                  <a:txBody>
                    <a:bodyPr/>
                    <a:lstStyle/>
                    <a:p>
                      <a:endParaRPr lang="en-US"/>
                    </a:p>
                  </a:txBody>
                  <a:tcPr/>
                </a:tc>
                <a:tc>
                  <a:txBody>
                    <a:bodyPr/>
                    <a:lstStyle/>
                    <a:p>
                      <a:pPr algn="l" fontAlgn="ctr"/>
                      <a:r>
                        <a:rPr lang="en-US" sz="700" b="1" i="0" u="none" strike="noStrike" dirty="0">
                          <a:solidFill>
                            <a:srgbClr val="FFFFFF"/>
                          </a:solidFill>
                          <a:effectLst/>
                          <a:latin typeface="Arial Black" panose="020B0A04020102020204" pitchFamily="34" charset="0"/>
                        </a:rPr>
                        <a:t> </a:t>
                      </a:r>
                    </a:p>
                  </a:txBody>
                  <a:tcPr marL="3599" marR="3599" marT="35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l" fontAlgn="ctr"/>
                      <a:r>
                        <a:rPr lang="en-US" sz="700" b="1" i="0" u="none" strike="noStrike" dirty="0">
                          <a:solidFill>
                            <a:srgbClr val="FFFFFF"/>
                          </a:solidFill>
                          <a:effectLst/>
                          <a:latin typeface="Arial Black" panose="020B0A04020102020204" pitchFamily="34" charset="0"/>
                        </a:rPr>
                        <a:t> </a:t>
                      </a:r>
                    </a:p>
                  </a:txBody>
                  <a:tcPr marL="3599" marR="3599" marT="35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l" fontAlgn="ctr"/>
                      <a:r>
                        <a:rPr lang="en-US" sz="700" b="1" i="0" u="none" strike="noStrike" dirty="0">
                          <a:solidFill>
                            <a:srgbClr val="FFFFFF"/>
                          </a:solidFill>
                          <a:effectLst/>
                          <a:latin typeface="Arial Black" panose="020B0A04020102020204" pitchFamily="34" charset="0"/>
                        </a:rPr>
                        <a:t> </a:t>
                      </a:r>
                    </a:p>
                  </a:txBody>
                  <a:tcPr marL="3599" marR="3599" marT="35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c>
                  <a:txBody>
                    <a:bodyPr/>
                    <a:lstStyle/>
                    <a:p>
                      <a:pPr algn="l" fontAlgn="ctr"/>
                      <a:r>
                        <a:rPr lang="en-US" sz="700" b="1" i="0" u="none" strike="noStrike" dirty="0">
                          <a:solidFill>
                            <a:srgbClr val="FFFFFF"/>
                          </a:solidFill>
                          <a:effectLst/>
                          <a:latin typeface="Arial Black" panose="020B0A04020102020204" pitchFamily="34" charset="0"/>
                        </a:rPr>
                        <a:t> </a:t>
                      </a:r>
                    </a:p>
                  </a:txBody>
                  <a:tcPr marL="3599" marR="3599" marT="359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80"/>
                    </a:solidFill>
                  </a:tcPr>
                </a:tc>
              </a:tr>
              <a:tr h="626735">
                <a:tc gridSpan="4">
                  <a:txBody>
                    <a:bodyPr/>
                    <a:lstStyle/>
                    <a:p>
                      <a:pPr algn="l" fontAlgn="ctr"/>
                      <a:r>
                        <a:rPr lang="en-US" sz="700" b="0" i="0" u="none" strike="noStrike" dirty="0">
                          <a:effectLst/>
                          <a:latin typeface="Arial Black" panose="020B0A04020102020204" pitchFamily="34" charset="0"/>
                        </a:rPr>
                        <a:t>Team : Glenn Marshall,  Doug </a:t>
                      </a:r>
                      <a:r>
                        <a:rPr lang="en-US" sz="700" b="0" i="0" u="none" strike="noStrike" dirty="0" err="1">
                          <a:effectLst/>
                          <a:latin typeface="Arial Black" panose="020B0A04020102020204" pitchFamily="34" charset="0"/>
                        </a:rPr>
                        <a:t>Carlberg</a:t>
                      </a:r>
                      <a:r>
                        <a:rPr lang="en-US" sz="700" b="0" i="0" u="none" strike="noStrike" dirty="0">
                          <a:effectLst/>
                          <a:latin typeface="Arial Black" panose="020B0A04020102020204" pitchFamily="34" charset="0"/>
                        </a:rPr>
                        <a:t>, Cheryl </a:t>
                      </a:r>
                      <a:r>
                        <a:rPr lang="en-US" sz="700" b="0" i="0" u="none" strike="noStrike" dirty="0" err="1">
                          <a:effectLst/>
                          <a:latin typeface="Arial Black" panose="020B0A04020102020204" pitchFamily="34" charset="0"/>
                        </a:rPr>
                        <a:t>Jeckiel</a:t>
                      </a:r>
                      <a:r>
                        <a:rPr lang="en-US" sz="700" b="0" i="0" u="none" strike="noStrike" dirty="0">
                          <a:effectLst/>
                          <a:latin typeface="Arial Black" panose="020B0A04020102020204" pitchFamily="34" charset="0"/>
                        </a:rPr>
                        <a:t>, Paul </a:t>
                      </a:r>
                      <a:r>
                        <a:rPr lang="en-US" sz="700" b="0" i="0" u="none" strike="noStrike" dirty="0" err="1">
                          <a:effectLst/>
                          <a:latin typeface="Arial Black" panose="020B0A04020102020204" pitchFamily="34" charset="0"/>
                        </a:rPr>
                        <a:t>Kurchuris</a:t>
                      </a:r>
                      <a:r>
                        <a:rPr lang="en-US" sz="700" b="0" i="0" u="none" strike="noStrike" dirty="0">
                          <a:effectLst/>
                          <a:latin typeface="Arial Black" panose="020B0A04020102020204" pitchFamily="34" charset="0"/>
                        </a:rPr>
                        <a:t>, Dale </a:t>
                      </a:r>
                      <a:r>
                        <a:rPr lang="en-US" sz="700" b="0" i="0" u="none" strike="noStrike" dirty="0" err="1">
                          <a:effectLst/>
                          <a:latin typeface="Arial Black" panose="020B0A04020102020204" pitchFamily="34" charset="0"/>
                        </a:rPr>
                        <a:t>Gehring</a:t>
                      </a:r>
                      <a:r>
                        <a:rPr lang="en-US" sz="700" b="0" i="0" u="none" strike="noStrike" dirty="0">
                          <a:effectLst/>
                          <a:latin typeface="Arial Black" panose="020B0A04020102020204" pitchFamily="34" charset="0"/>
                        </a:rPr>
                        <a:t>, Regional President (TBD), Janice Tobin, Keith </a:t>
                      </a:r>
                      <a:r>
                        <a:rPr lang="en-US" sz="700" b="0" i="0" u="none" strike="noStrike" dirty="0" err="1">
                          <a:effectLst/>
                          <a:latin typeface="Arial Black" panose="020B0A04020102020204" pitchFamily="34" charset="0"/>
                        </a:rPr>
                        <a:t>Syberg</a:t>
                      </a:r>
                      <a:r>
                        <a:rPr lang="en-US" sz="700" b="0" i="0" u="none" strike="noStrike" dirty="0">
                          <a:effectLst/>
                          <a:latin typeface="Arial Black" panose="020B0A04020102020204" pitchFamily="34" charset="0"/>
                        </a:rPr>
                        <a:t>, SME, APQC, Literate Nation, and others as identified</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400" b="0" i="0" u="none" strike="noStrike">
                          <a:effectLst/>
                          <a:latin typeface="Arial Black" panose="020B0A04020102020204" pitchFamily="34"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400" b="0" i="0" u="none" strike="noStrike">
                          <a:effectLst/>
                          <a:latin typeface="Arial Black" panose="020B0A04020102020204" pitchFamily="34"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400" b="0" i="0" u="none" strike="noStrike">
                          <a:effectLst/>
                          <a:latin typeface="Arial Black" panose="020B0A04020102020204" pitchFamily="34" charset="0"/>
                        </a:rPr>
                        <a:t> </a:t>
                      </a:r>
                    </a:p>
                  </a:txBody>
                  <a:tcPr marL="3599" marR="3599" marT="359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364103">
                <a:tc>
                  <a:txBody>
                    <a:bodyPr/>
                    <a:lstStyle/>
                    <a:p>
                      <a:pPr algn="ctr" fontAlgn="ctr"/>
                      <a:r>
                        <a:rPr lang="en-US" sz="700" b="1" i="0" u="none" strike="noStrike">
                          <a:effectLst/>
                          <a:latin typeface="Times New Roman" panose="02020603050405020304" pitchFamily="18" charset="0"/>
                        </a:rPr>
                        <a:t>Final Revised Definition</a:t>
                      </a:r>
                    </a:p>
                  </a:txBody>
                  <a:tcPr marL="3599" marR="3599" marT="35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panose="02020603050405020304" pitchFamily="18" charset="0"/>
                        </a:rPr>
                        <a:t>Key Markets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panose="02020603050405020304" pitchFamily="18" charset="0"/>
                        </a:rPr>
                        <a:t>5 Year Vision</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panose="02020603050405020304" pitchFamily="18" charset="0"/>
                        </a:rPr>
                        <a:t>3 Year Vision</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panose="02020603050405020304" pitchFamily="18" charset="0"/>
                        </a:rPr>
                        <a:t>Areas of Focus 2013</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panose="02020603050405020304" pitchFamily="18" charset="0"/>
                        </a:rPr>
                        <a:t> Manufacturing Career                                      Measures of Success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700" b="1" i="0" u="none" strike="noStrike">
                          <a:effectLst/>
                          <a:latin typeface="Times New Roman" panose="02020603050405020304" pitchFamily="18" charset="0"/>
                        </a:rPr>
                        <a:t>Resources</a:t>
                      </a:r>
                    </a:p>
                  </a:txBody>
                  <a:tcPr marL="3599" marR="3599" marT="35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244478">
                <a:tc>
                  <a:txBody>
                    <a:bodyPr/>
                    <a:lstStyle/>
                    <a:p>
                      <a:pPr algn="l" fontAlgn="ctr"/>
                      <a:r>
                        <a:rPr lang="en-US" sz="700" b="1" i="0" u="none" strike="noStrike">
                          <a:effectLst/>
                          <a:latin typeface="Times New Roman" panose="02020603050405020304" pitchFamily="18" charset="0"/>
                        </a:rPr>
                        <a:t> A Manufacturing Renaissance to get parents, students, and schools excited about careers in manufacturing to  design and build of things at home, again and increasing the standard of living of all our citizens </a:t>
                      </a:r>
                    </a:p>
                  </a:txBody>
                  <a:tcPr marL="3599" marR="3599" marT="35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Manufacturing - Transactional and Non-Transactional</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School will produce "career ready citizens" excited about leading  the designing and building things at home, again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Increase the awareness of the talent shortage of career ready citizens to fill needs of advanced manufacturers. Establish Career Portal for job offerings and related resources.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1. AME portal will  help students find jobs and resources for careers  in manufacturing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Programming support  for website and marketing to get the awareness of AME resources. National Press Conference announcing the initiative. With follow-on releases and articles </a:t>
                      </a:r>
                    </a:p>
                  </a:txBody>
                  <a:tcPr marL="3599" marR="3599" marT="35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44641">
                <a:tc>
                  <a:txBody>
                    <a:bodyPr/>
                    <a:lstStyle/>
                    <a:p>
                      <a:pPr algn="l" fontAlgn="ctr"/>
                      <a:r>
                        <a:rPr lang="en-US" sz="600" b="1" i="0" u="none" strike="noStrike">
                          <a:effectLst/>
                          <a:latin typeface="Times New Roman" panose="02020603050405020304" pitchFamily="18" charset="0"/>
                        </a:rPr>
                        <a:t> </a:t>
                      </a:r>
                    </a:p>
                  </a:txBody>
                  <a:tcPr marL="3599" marR="3599" marT="35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Schools, College Students and College Professors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Brand AME as leading the way to help academia  provide right courses for students to be career ready for jobs in manufacturing.</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2a. AME website is top Google search for Career Ready Citizens for Manufacturing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Marketing, Social Media &amp; Public Relations, PR Firm</a:t>
                      </a:r>
                    </a:p>
                  </a:txBody>
                  <a:tcPr marL="3599" marR="3599" marT="35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35646">
                <a:tc>
                  <a:txBody>
                    <a:bodyPr/>
                    <a:lstStyle/>
                    <a:p>
                      <a:pPr algn="l" fontAlgn="ctr"/>
                      <a:r>
                        <a:rPr lang="en-US" sz="600" b="1" i="0" u="none" strike="noStrike">
                          <a:effectLst/>
                          <a:latin typeface="Times New Roman" panose="02020603050405020304" pitchFamily="18" charset="0"/>
                        </a:rPr>
                        <a:t> </a:t>
                      </a:r>
                    </a:p>
                  </a:txBody>
                  <a:tcPr marL="3599" marR="3599" marT="35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Black" panose="020B0A04020102020204" pitchFamily="34" charset="0"/>
                        </a:rPr>
                        <a:t> </a:t>
                      </a:r>
                    </a:p>
                  </a:txBody>
                  <a:tcPr marL="3599" marR="3599" marT="3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Black" panose="020B0A04020102020204" pitchFamily="34" charset="0"/>
                        </a:rPr>
                        <a:t> </a:t>
                      </a:r>
                    </a:p>
                  </a:txBody>
                  <a:tcPr marL="3599" marR="3599" marT="3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Times New Roman" panose="02020603050405020304" pitchFamily="18" charset="0"/>
                        </a:rPr>
                        <a:t>2b. Define current state of  shortage  of career ready talent.</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Benchmarking</a:t>
                      </a:r>
                    </a:p>
                  </a:txBody>
                  <a:tcPr marL="3599" marR="3599" marT="35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4714">
                <a:tc>
                  <a:txBody>
                    <a:bodyPr/>
                    <a:lstStyle/>
                    <a:p>
                      <a:pPr algn="l" fontAlgn="ctr"/>
                      <a:r>
                        <a:rPr lang="en-US" sz="600" b="1" i="0" u="none" strike="noStrike">
                          <a:effectLst/>
                          <a:latin typeface="Times New Roman" panose="02020603050405020304" pitchFamily="18" charset="0"/>
                        </a:rPr>
                        <a:t> </a:t>
                      </a:r>
                    </a:p>
                  </a:txBody>
                  <a:tcPr marL="3599" marR="3599" marT="35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effectLst/>
                        <a:latin typeface="Arial Black" panose="020B0A04020102020204" pitchFamily="34" charset="0"/>
                      </a:endParaRPr>
                    </a:p>
                  </a:txBody>
                  <a:tcPr marL="3599" marR="3599" marT="3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700" b="0" i="0" u="none" strike="noStrike">
                        <a:effectLst/>
                        <a:latin typeface="Arial Black" panose="020B0A04020102020204" pitchFamily="34" charset="0"/>
                      </a:endParaRPr>
                    </a:p>
                  </a:txBody>
                  <a:tcPr marL="3599" marR="3599" marT="3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1" i="0" u="none" strike="noStrike">
                          <a:effectLst/>
                          <a:latin typeface="Times New Roman" panose="02020603050405020304" pitchFamily="18" charset="0"/>
                        </a:rPr>
                        <a:t>2c. Identify at least one school district in each state that is engaged  with AME " Manufacturing AS A Desirable Career  Path" - Virginia is the first pilot followed by Texas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Regional Activity </a:t>
                      </a:r>
                    </a:p>
                  </a:txBody>
                  <a:tcPr marL="3599" marR="3599" marT="35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90838">
                <a:tc>
                  <a:txBody>
                    <a:bodyPr/>
                    <a:lstStyle/>
                    <a:p>
                      <a:pPr algn="ctr" fontAlgn="ctr"/>
                      <a:r>
                        <a:rPr lang="en-US" sz="600" b="1" i="0" u="none" strike="noStrike">
                          <a:effectLst/>
                          <a:latin typeface="Times New Roman" panose="02020603050405020304" pitchFamily="18" charset="0"/>
                        </a:rPr>
                        <a:t> </a:t>
                      </a:r>
                    </a:p>
                  </a:txBody>
                  <a:tcPr marL="3599" marR="3599" marT="35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Government - Military and VA</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AME known for valuing veterans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AME will include government programs and initiatives to help veterans find employment as Lean Leaders</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a:effectLst/>
                          <a:latin typeface="Times New Roman" panose="02020603050405020304" pitchFamily="18" charset="0"/>
                        </a:rPr>
                        <a:t>3. Expand efforts of Virginia Values Veterans and get more AME members hiring veterans. AME APQC Webinar &amp; Atlanta 2013 </a:t>
                      </a:r>
                    </a:p>
                  </a:txBody>
                  <a:tcPr marL="3599" marR="3599" marT="35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1" i="0" u="none" strike="noStrike" dirty="0">
                          <a:effectLst/>
                          <a:latin typeface="Times New Roman" panose="02020603050405020304" pitchFamily="18" charset="0"/>
                        </a:rPr>
                        <a:t>Marketing, Social Media &amp; Public Relations, PR Firm</a:t>
                      </a:r>
                    </a:p>
                  </a:txBody>
                  <a:tcPr marL="3599" marR="3599" marT="35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8375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6248622"/>
              </p:ext>
            </p:extLst>
          </p:nvPr>
        </p:nvGraphicFramePr>
        <p:xfrm>
          <a:off x="152401" y="761996"/>
          <a:ext cx="8839198" cy="5791208"/>
        </p:xfrm>
        <a:graphic>
          <a:graphicData uri="http://schemas.openxmlformats.org/drawingml/2006/table">
            <a:tbl>
              <a:tblPr/>
              <a:tblGrid>
                <a:gridCol w="2037380"/>
                <a:gridCol w="1891155"/>
                <a:gridCol w="935829"/>
                <a:gridCol w="519093"/>
                <a:gridCol w="467915"/>
                <a:gridCol w="226645"/>
                <a:gridCol w="226645"/>
                <a:gridCol w="226645"/>
                <a:gridCol w="226645"/>
                <a:gridCol w="226645"/>
                <a:gridCol w="226645"/>
                <a:gridCol w="255891"/>
                <a:gridCol w="302196"/>
                <a:gridCol w="302196"/>
                <a:gridCol w="255891"/>
                <a:gridCol w="255891"/>
                <a:gridCol w="255891"/>
              </a:tblGrid>
              <a:tr h="477146">
                <a:tc>
                  <a:txBody>
                    <a:bodyPr/>
                    <a:lstStyle/>
                    <a:p>
                      <a:pPr algn="ctr" fontAlgn="ctr"/>
                      <a:r>
                        <a:rPr lang="en-US" sz="700" b="1" i="1" u="none" strike="noStrike">
                          <a:effectLst/>
                          <a:latin typeface="Arial" panose="020B0604020202020204" pitchFamily="34" charset="0"/>
                        </a:rPr>
                        <a:t>Action Plan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700" b="1" i="1" u="none" strike="noStrike">
                          <a:effectLst/>
                          <a:latin typeface="Arial" panose="020B0604020202020204" pitchFamily="34" charset="0"/>
                        </a:rPr>
                        <a:t>Target to Improve</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700" b="1" i="1" u="none" strike="noStrike">
                          <a:effectLst/>
                          <a:latin typeface="Arial" panose="020B0604020202020204" pitchFamily="34" charset="0"/>
                        </a:rPr>
                        <a:t>Owner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700" b="1" i="1" u="none" strike="noStrike">
                          <a:effectLst/>
                          <a:latin typeface="Arial" panose="020B0604020202020204" pitchFamily="34" charset="0"/>
                        </a:rPr>
                        <a:t>Last Year Results</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700" b="1" i="1" u="none" strike="noStrike">
                          <a:effectLst/>
                          <a:latin typeface="Arial" panose="020B0604020202020204" pitchFamily="34" charset="0"/>
                        </a:rPr>
                        <a:t>2013</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Jan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FEB</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MAR</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APR</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MAY</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JUN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JUL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AUG</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SEP</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OCT</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NOV</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600" b="1" i="1" u="none" strike="noStrike">
                          <a:effectLst/>
                          <a:latin typeface="Arial" panose="020B0604020202020204" pitchFamily="34" charset="0"/>
                        </a:rPr>
                        <a:t>DEC</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r h="531679">
                <a:tc rowSpan="2">
                  <a:txBody>
                    <a:bodyPr/>
                    <a:lstStyle/>
                    <a:p>
                      <a:pPr algn="l" fontAlgn="ctr"/>
                      <a:r>
                        <a:rPr lang="en-US" sz="800" b="1" i="0" u="none" strike="noStrike">
                          <a:effectLst/>
                          <a:latin typeface="Arial Narrow" panose="020B0606020202030204" pitchFamily="34" charset="0"/>
                        </a:rPr>
                        <a:t>Work with Scott S and Alliance partners to get the word out in news releases, media, newsletters, etc.,</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l" fontAlgn="ctr"/>
                      <a:r>
                        <a:rPr lang="en-US" sz="700" b="1" i="0" u="none" strike="noStrike">
                          <a:effectLst/>
                          <a:latin typeface="Arial Narrow" panose="020B0606020202030204" pitchFamily="34" charset="0"/>
                        </a:rPr>
                        <a:t>Increase the awareness of the talent shortage of career ready citizens to fill needs of advanced manufacturers.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600" b="0" i="0" u="none" strike="noStrike">
                          <a:effectLst/>
                          <a:latin typeface="Arial Narrow" panose="020B0606020202030204" pitchFamily="34" charset="0"/>
                        </a:rPr>
                        <a:t>Glenn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Plan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9</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18</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19</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951">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a:txBody>
                    <a:bodyPr/>
                    <a:lstStyle/>
                    <a:p>
                      <a:pPr algn="ctr" fontAlgn="ctr"/>
                      <a:r>
                        <a:rPr lang="en-US" sz="700" b="0" i="0" u="none" strike="noStrike">
                          <a:effectLst/>
                          <a:latin typeface="Arial" panose="020B0604020202020204" pitchFamily="34" charset="0"/>
                        </a:rPr>
                        <a:t>Actual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9</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679">
                <a:tc rowSpan="2">
                  <a:txBody>
                    <a:bodyPr/>
                    <a:lstStyle/>
                    <a:p>
                      <a:pPr algn="l" fontAlgn="ctr"/>
                      <a:r>
                        <a:rPr lang="en-US" sz="800" b="1" i="0" u="none" strike="noStrike">
                          <a:effectLst/>
                          <a:latin typeface="Arial Narrow" panose="020B0606020202030204" pitchFamily="34" charset="0"/>
                        </a:rPr>
                        <a:t>Identify with Alliance partners the available resources and add links to the MFG Career Portal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l" fontAlgn="ctr"/>
                      <a:r>
                        <a:rPr lang="en-US" sz="700" b="1" i="0" u="none" strike="noStrike">
                          <a:effectLst/>
                          <a:latin typeface="Arial Narrow" panose="020B0606020202030204" pitchFamily="34" charset="0"/>
                        </a:rPr>
                        <a:t>Establish Career Portal for job offerings and related resources</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600" b="0" i="0" u="none" strike="noStrike">
                          <a:effectLst/>
                          <a:latin typeface="Arial Narrow" panose="020B0606020202030204" pitchFamily="34" charset="0"/>
                        </a:rPr>
                        <a:t>Paul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Plan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9</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15</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18</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67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a:txBody>
                    <a:bodyPr/>
                    <a:lstStyle/>
                    <a:p>
                      <a:pPr algn="ctr" fontAlgn="ctr"/>
                      <a:r>
                        <a:rPr lang="en-US" sz="700" b="0" i="0" u="none" strike="noStrike">
                          <a:effectLst/>
                          <a:latin typeface="Arial" panose="020B0604020202020204" pitchFamily="34" charset="0"/>
                        </a:rPr>
                        <a:t>Actual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9</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15</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679">
                <a:tc rowSpan="2">
                  <a:txBody>
                    <a:bodyPr/>
                    <a:lstStyle/>
                    <a:p>
                      <a:pPr algn="l" fontAlgn="ctr"/>
                      <a:r>
                        <a:rPr lang="en-US" sz="800" b="1" i="0" u="none" strike="noStrike">
                          <a:effectLst/>
                          <a:latin typeface="Arial Narrow" panose="020B0606020202030204" pitchFamily="34" charset="0"/>
                        </a:rPr>
                        <a:t>Identify those leading schools like SME Prime to help define the right STEM Skills and courses develop career ready citizens</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l" fontAlgn="ctr"/>
                      <a:r>
                        <a:rPr lang="en-US" sz="700" b="1" i="0" u="none" strike="noStrike">
                          <a:effectLst/>
                          <a:latin typeface="Arial Narrow" panose="020B0606020202030204" pitchFamily="34" charset="0"/>
                        </a:rPr>
                        <a:t> Brand AME as leading the way to help academia  provide right courses for students to be career ready for jobs in manufacturing.</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600" b="0" i="0" u="none" strike="noStrike">
                          <a:effectLst/>
                          <a:latin typeface="Arial Narrow" panose="020B0606020202030204" pitchFamily="34" charset="0"/>
                        </a:rPr>
                        <a:t>Janice</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Plan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18</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2</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67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a:txBody>
                    <a:bodyPr/>
                    <a:lstStyle/>
                    <a:p>
                      <a:pPr algn="ctr" fontAlgn="ctr"/>
                      <a:r>
                        <a:rPr lang="en-US" sz="700" b="0" i="0" u="none" strike="noStrike">
                          <a:effectLst/>
                          <a:latin typeface="Arial" panose="020B0604020202020204" pitchFamily="34" charset="0"/>
                        </a:rPr>
                        <a:t>Actual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679">
                <a:tc rowSpan="2">
                  <a:txBody>
                    <a:bodyPr/>
                    <a:lstStyle/>
                    <a:p>
                      <a:pPr algn="l" fontAlgn="ctr"/>
                      <a:r>
                        <a:rPr lang="en-US" sz="800" b="1" i="0" u="none" strike="noStrike">
                          <a:effectLst/>
                          <a:latin typeface="Arial Narrow" panose="020B0606020202030204" pitchFamily="34" charset="0"/>
                        </a:rPr>
                        <a:t>Build on veteran friendly initiatives and expand outreach to companies  within AME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l" fontAlgn="ctr"/>
                      <a:r>
                        <a:rPr lang="en-US" sz="700" b="1" i="0" u="none" strike="noStrike">
                          <a:effectLst/>
                          <a:latin typeface="Arial Narrow" panose="020B0606020202030204" pitchFamily="34" charset="0"/>
                        </a:rPr>
                        <a:t>AME will include government programs and initiative to help veterans find employment as Lean Leaders</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600" b="0" i="0" u="none" strike="noStrike">
                          <a:effectLst/>
                          <a:latin typeface="Arial Narrow" panose="020B0606020202030204" pitchFamily="34" charset="0"/>
                        </a:rPr>
                        <a:t>Doug</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Plan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15</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18</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67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a:txBody>
                    <a:bodyPr/>
                    <a:lstStyle/>
                    <a:p>
                      <a:pPr algn="ctr" fontAlgn="ctr"/>
                      <a:r>
                        <a:rPr lang="en-US" sz="700" b="0" i="0" u="none" strike="noStrike">
                          <a:effectLst/>
                          <a:latin typeface="Arial" panose="020B0604020202020204" pitchFamily="34" charset="0"/>
                        </a:rPr>
                        <a:t>Actual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15</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679">
                <a:tc rowSpan="2">
                  <a:txBody>
                    <a:bodyPr/>
                    <a:lstStyle/>
                    <a:p>
                      <a:pPr algn="l" fontAlgn="ctr"/>
                      <a:r>
                        <a:rPr lang="en-US" sz="800" b="1" i="0" u="none" strike="noStrike">
                          <a:effectLst/>
                          <a:latin typeface="Arial Narrow" panose="020B0606020202030204" pitchFamily="34" charset="0"/>
                        </a:rPr>
                        <a:t>Community Consortium pilot for career ready citizens with focus on advanced manufacturing</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algn="l" fontAlgn="ctr"/>
                      <a:r>
                        <a:rPr lang="en-US" sz="700" b="1" i="0" u="none" strike="noStrike">
                          <a:effectLst/>
                          <a:latin typeface="Arial Narrow" panose="020B0606020202030204" pitchFamily="34" charset="0"/>
                        </a:rPr>
                        <a:t>Increase the number of students who get engaged in STEM subjects and courses with more manufactures involved with the schools</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600" b="0" i="0" u="none" strike="noStrike">
                          <a:effectLst/>
                          <a:latin typeface="Arial Narrow" panose="020B0606020202030204" pitchFamily="34" charset="0"/>
                        </a:rPr>
                        <a:t>Glenn / Doug</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a:txBody>
                    <a:bodyPr/>
                    <a:lstStyle/>
                    <a:p>
                      <a:pPr algn="ctr"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Arial" panose="020B0604020202020204" pitchFamily="34" charset="0"/>
                        </a:rPr>
                        <a:t>Plan</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15</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18</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30</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679">
                <a:tc vMerge="1">
                  <a:txBody>
                    <a:bodyPr/>
                    <a:lstStyle/>
                    <a:p>
                      <a:endParaRPr lang="en-US"/>
                    </a:p>
                  </a:txBody>
                  <a:tcPr/>
                </a:tc>
                <a:tc vMerge="1">
                  <a:txBody>
                    <a:bodyPr/>
                    <a:lstStyle/>
                    <a:p>
                      <a:endParaRPr lang="en-US"/>
                    </a:p>
                  </a:txBody>
                  <a:tcPr/>
                </a:tc>
                <a:tc>
                  <a:txBody>
                    <a:bodyPr/>
                    <a:lstStyle/>
                    <a:p>
                      <a:pPr algn="l" fontAlgn="ctr"/>
                      <a:r>
                        <a:rPr lang="en-US" sz="700" b="0" i="0" u="none" strike="noStrike">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a:txBody>
                    <a:bodyPr/>
                    <a:lstStyle/>
                    <a:p>
                      <a:pPr algn="ctr" fontAlgn="ctr"/>
                      <a:r>
                        <a:rPr lang="en-US" sz="700" b="0" i="0" u="none" strike="noStrike">
                          <a:effectLst/>
                          <a:latin typeface="Arial" panose="020B0604020202020204" pitchFamily="34" charset="0"/>
                        </a:rPr>
                        <a:t>Actual</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15</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1FB714"/>
                          </a:solidFill>
                          <a:effectLst/>
                          <a:latin typeface="Arial" panose="020B0604020202020204" pitchFamily="34" charset="0"/>
                        </a:rPr>
                        <a:t> </a:t>
                      </a:r>
                    </a:p>
                  </a:txBody>
                  <a:tcPr marL="6828" marR="6828" marT="6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6693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2187918"/>
              </p:ext>
            </p:extLst>
          </p:nvPr>
        </p:nvGraphicFramePr>
        <p:xfrm>
          <a:off x="228600" y="1143000"/>
          <a:ext cx="8763000" cy="5410200"/>
        </p:xfrm>
        <a:graphic>
          <a:graphicData uri="http://schemas.openxmlformats.org/drawingml/2006/table">
            <a:tbl>
              <a:tblPr firstRow="1" bandRow="1">
                <a:tableStyleId>{5C22544A-7EE6-4342-B048-85BDC9FD1C3A}</a:tableStyleId>
              </a:tblPr>
              <a:tblGrid>
                <a:gridCol w="2921000"/>
                <a:gridCol w="2921000"/>
                <a:gridCol w="2921000"/>
              </a:tblGrid>
              <a:tr h="1151107">
                <a:tc>
                  <a:txBody>
                    <a:bodyPr/>
                    <a:lstStyle/>
                    <a:p>
                      <a:pPr algn="ctr"/>
                      <a:r>
                        <a:rPr lang="en-US" sz="1800" b="1" i="1" kern="1200" dirty="0" smtClean="0">
                          <a:solidFill>
                            <a:schemeClr val="lt1"/>
                          </a:solidFill>
                          <a:effectLst/>
                          <a:latin typeface="+mn-lt"/>
                          <a:ea typeface="+mn-ea"/>
                          <a:cs typeface="+mn-cs"/>
                        </a:rPr>
                        <a:t>Educational Operational Improvement</a:t>
                      </a:r>
                    </a:p>
                  </a:txBody>
                  <a:tcPr/>
                </a:tc>
                <a:tc>
                  <a:txBody>
                    <a:bodyPr/>
                    <a:lstStyle/>
                    <a:p>
                      <a:pPr algn="ctr"/>
                      <a:r>
                        <a:rPr lang="en-US" sz="1800" b="1" i="1" kern="1200" dirty="0" smtClean="0">
                          <a:solidFill>
                            <a:schemeClr val="lt1"/>
                          </a:solidFill>
                          <a:effectLst/>
                          <a:latin typeface="+mn-lt"/>
                          <a:ea typeface="+mn-ea"/>
                          <a:cs typeface="+mn-cs"/>
                        </a:rPr>
                        <a:t>  Student Involvement</a:t>
                      </a:r>
                      <a:endParaRPr lang="en-US" sz="1800" b="1" kern="1200" dirty="0">
                        <a:solidFill>
                          <a:schemeClr val="lt1"/>
                        </a:solidFill>
                        <a:effectLst/>
                        <a:latin typeface="+mn-lt"/>
                        <a:ea typeface="+mn-ea"/>
                        <a:cs typeface="+mn-cs"/>
                      </a:endParaRPr>
                    </a:p>
                  </a:txBody>
                  <a:tcPr/>
                </a:tc>
                <a:tc>
                  <a:txBody>
                    <a:bodyPr/>
                    <a:lstStyle/>
                    <a:p>
                      <a:pPr algn="ctr"/>
                      <a:r>
                        <a:rPr lang="en-US" sz="1800" b="1" i="1" kern="1200" dirty="0" smtClean="0">
                          <a:solidFill>
                            <a:schemeClr val="lt1"/>
                          </a:solidFill>
                          <a:effectLst/>
                          <a:latin typeface="+mn-lt"/>
                          <a:ea typeface="+mn-ea"/>
                          <a:cs typeface="+mn-cs"/>
                        </a:rPr>
                        <a:t>Workforce Development</a:t>
                      </a:r>
                      <a:endParaRPr lang="en-US" sz="1800" b="1" kern="1200" dirty="0" smtClean="0">
                        <a:solidFill>
                          <a:schemeClr val="lt1"/>
                        </a:solidFill>
                        <a:effectLst/>
                        <a:latin typeface="+mn-lt"/>
                        <a:ea typeface="+mn-ea"/>
                        <a:cs typeface="+mn-cs"/>
                      </a:endParaRPr>
                    </a:p>
                    <a:p>
                      <a:r>
                        <a:rPr lang="en-US" sz="1800" b="1" i="1" kern="1200" dirty="0" smtClean="0">
                          <a:solidFill>
                            <a:schemeClr val="lt1"/>
                          </a:solidFill>
                          <a:effectLst/>
                          <a:latin typeface="+mn-lt"/>
                          <a:ea typeface="+mn-ea"/>
                          <a:cs typeface="+mn-cs"/>
                        </a:rPr>
                        <a:t>                  </a:t>
                      </a:r>
                      <a:endParaRPr lang="en-US" sz="1800" b="1" kern="1200" dirty="0" smtClean="0">
                        <a:solidFill>
                          <a:schemeClr val="lt1"/>
                        </a:solidFill>
                        <a:effectLst/>
                        <a:latin typeface="+mn-lt"/>
                        <a:ea typeface="+mn-ea"/>
                        <a:cs typeface="+mn-cs"/>
                      </a:endParaRPr>
                    </a:p>
                    <a:p>
                      <a:endParaRPr lang="en-US" dirty="0"/>
                    </a:p>
                  </a:txBody>
                  <a:tcPr/>
                </a:tc>
              </a:tr>
              <a:tr h="4259093">
                <a:tc>
                  <a:txBody>
                    <a:bodyPr/>
                    <a:lstStyle/>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Tools </a:t>
                      </a:r>
                      <a:r>
                        <a:rPr lang="en-US" sz="1800" i="1" kern="1200" dirty="0" smtClean="0">
                          <a:solidFill>
                            <a:schemeClr val="dk1"/>
                          </a:solidFill>
                          <a:effectLst/>
                          <a:latin typeface="+mn-lt"/>
                          <a:ea typeface="+mn-ea"/>
                          <a:cs typeface="+mn-cs"/>
                        </a:rPr>
                        <a:t>Available</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                   </a:t>
                      </a: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APQC - North Star Program</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                  </a:t>
                      </a:r>
                    </a:p>
                    <a:p>
                      <a:pPr marL="285750" indent="-285750">
                        <a:buFont typeface="Wingdings" panose="05000000000000000000" pitchFamily="2" charset="2"/>
                        <a:buChar char="§"/>
                      </a:pPr>
                      <a:r>
                        <a:rPr lang="en-US" sz="1800" i="1" kern="1200" dirty="0" err="1" smtClean="0">
                          <a:solidFill>
                            <a:schemeClr val="dk1"/>
                          </a:solidFill>
                          <a:effectLst/>
                          <a:latin typeface="+mn-lt"/>
                          <a:ea typeface="+mn-ea"/>
                          <a:cs typeface="+mn-cs"/>
                        </a:rPr>
                        <a:t>Baldrige</a:t>
                      </a:r>
                      <a:r>
                        <a:rPr lang="en-US" sz="1800" i="1" kern="1200" dirty="0" smtClean="0">
                          <a:solidFill>
                            <a:schemeClr val="dk1"/>
                          </a:solidFill>
                          <a:effectLst/>
                          <a:latin typeface="+mn-lt"/>
                          <a:ea typeface="+mn-ea"/>
                          <a:cs typeface="+mn-cs"/>
                        </a:rPr>
                        <a:t> Criteria for Excellence</a:t>
                      </a:r>
                    </a:p>
                    <a:p>
                      <a:endParaRPr lang="en-US" sz="1800"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Teacher Development</a:t>
                      </a:r>
                    </a:p>
                    <a:p>
                      <a:endParaRPr lang="en-US" sz="1800" i="1"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SME - Prime Program</a:t>
                      </a:r>
                      <a:endParaRPr lang="en-US" sz="1800" kern="1200" dirty="0" smtClean="0">
                        <a:solidFill>
                          <a:schemeClr val="dk1"/>
                        </a:solidFill>
                        <a:effectLst/>
                        <a:latin typeface="+mn-lt"/>
                        <a:ea typeface="+mn-ea"/>
                        <a:cs typeface="+mn-cs"/>
                      </a:endParaRPr>
                    </a:p>
                    <a:p>
                      <a:endParaRPr lang="en-US" dirty="0"/>
                    </a:p>
                  </a:txBody>
                  <a:tcPr/>
                </a:tc>
                <a:tc>
                  <a:txBody>
                    <a:bodyPr/>
                    <a:lstStyle/>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Mfg. Talks</a:t>
                      </a:r>
                    </a:p>
                    <a:p>
                      <a:pPr marL="285750" indent="-285750">
                        <a:buFont typeface="Wingdings" panose="05000000000000000000" pitchFamily="2" charset="2"/>
                        <a:buChar char="§"/>
                      </a:pPr>
                      <a:endParaRPr lang="en-US" sz="1800" i="1"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Shipley Tools</a:t>
                      </a:r>
                    </a:p>
                    <a:p>
                      <a:pPr marL="285750" indent="-285750">
                        <a:buFont typeface="Wingdings" panose="05000000000000000000" pitchFamily="2" charset="2"/>
                        <a:buChar char="§"/>
                      </a:pPr>
                      <a:endParaRPr lang="en-US" sz="1800" i="1"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Trade Shows</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                  </a:t>
                      </a: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Innovation  Contests</a:t>
                      </a:r>
                      <a:endParaRPr lang="en-US" sz="1800" kern="1200" dirty="0" smtClean="0">
                        <a:solidFill>
                          <a:schemeClr val="dk1"/>
                        </a:solidFill>
                        <a:effectLst/>
                        <a:latin typeface="+mn-lt"/>
                        <a:ea typeface="+mn-ea"/>
                        <a:cs typeface="+mn-cs"/>
                      </a:endParaRPr>
                    </a:p>
                    <a:p>
                      <a:endParaRPr lang="en-US" dirty="0"/>
                    </a:p>
                  </a:txBody>
                  <a:tcPr/>
                </a:tc>
                <a:tc>
                  <a:txBody>
                    <a:bodyPr/>
                    <a:lstStyle/>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Skills Standards (Mfg. Institute)</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                  </a:t>
                      </a: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Veterans Programs</a:t>
                      </a:r>
                      <a:endParaRPr lang="en-US" sz="1800" kern="1200" dirty="0" smtClean="0">
                        <a:solidFill>
                          <a:schemeClr val="dk1"/>
                        </a:solidFill>
                        <a:effectLst/>
                        <a:latin typeface="+mn-lt"/>
                        <a:ea typeface="+mn-ea"/>
                        <a:cs typeface="+mn-cs"/>
                      </a:endParaRPr>
                    </a:p>
                    <a:p>
                      <a:r>
                        <a:rPr lang="en-US" sz="1800" i="1" kern="1200" dirty="0" smtClean="0">
                          <a:solidFill>
                            <a:schemeClr val="dk1"/>
                          </a:solidFill>
                          <a:effectLst/>
                          <a:latin typeface="+mn-lt"/>
                          <a:ea typeface="+mn-ea"/>
                          <a:cs typeface="+mn-cs"/>
                        </a:rPr>
                        <a:t>  Joe </a:t>
                      </a:r>
                      <a:r>
                        <a:rPr lang="en-US" sz="1800" i="1" kern="1200" dirty="0" err="1" smtClean="0">
                          <a:solidFill>
                            <a:schemeClr val="dk1"/>
                          </a:solidFill>
                          <a:effectLst/>
                          <a:latin typeface="+mn-lt"/>
                          <a:ea typeface="+mn-ea"/>
                          <a:cs typeface="+mn-cs"/>
                        </a:rPr>
                        <a:t>Barto</a:t>
                      </a:r>
                      <a:r>
                        <a:rPr lang="en-US" sz="1800" i="1" kern="1200" dirty="0" smtClean="0">
                          <a:solidFill>
                            <a:schemeClr val="dk1"/>
                          </a:solidFill>
                          <a:effectLst/>
                          <a:latin typeface="+mn-lt"/>
                          <a:ea typeface="+mn-ea"/>
                          <a:cs typeface="+mn-cs"/>
                        </a:rPr>
                        <a:t> &amp; Badging</a:t>
                      </a:r>
                      <a:endParaRPr lang="en-US" sz="1800" kern="1200" dirty="0" smtClean="0">
                        <a:solidFill>
                          <a:schemeClr val="dk1"/>
                        </a:solidFill>
                        <a:effectLst/>
                        <a:latin typeface="+mn-lt"/>
                        <a:ea typeface="+mn-ea"/>
                        <a:cs typeface="+mn-cs"/>
                      </a:endParaRPr>
                    </a:p>
                    <a:p>
                      <a:endParaRPr lang="en-US" sz="1800" i="1"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E-Learning (SME)</a:t>
                      </a:r>
                    </a:p>
                    <a:p>
                      <a:endParaRPr lang="en-US" sz="1800"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 Job Board</a:t>
                      </a:r>
                    </a:p>
                    <a:p>
                      <a:pPr marL="285750" indent="-285750">
                        <a:buFont typeface="Wingdings" panose="05000000000000000000" pitchFamily="2" charset="2"/>
                        <a:buChar char="§"/>
                      </a:pPr>
                      <a:endParaRPr lang="en-US" sz="1800" i="1" kern="1200" dirty="0" smtClean="0">
                        <a:solidFill>
                          <a:schemeClr val="dk1"/>
                        </a:solidFill>
                        <a:effectLst/>
                        <a:latin typeface="+mn-lt"/>
                        <a:ea typeface="+mn-ea"/>
                        <a:cs typeface="+mn-cs"/>
                      </a:endParaRPr>
                    </a:p>
                    <a:p>
                      <a:pPr marL="285750" indent="-285750">
                        <a:buFont typeface="Wingdings" panose="05000000000000000000" pitchFamily="2" charset="2"/>
                        <a:buChar char="§"/>
                      </a:pPr>
                      <a:r>
                        <a:rPr lang="en-US" sz="1800" i="1" kern="1200" dirty="0" smtClean="0">
                          <a:solidFill>
                            <a:schemeClr val="dk1"/>
                          </a:solidFill>
                          <a:effectLst/>
                          <a:latin typeface="+mn-lt"/>
                          <a:ea typeface="+mn-ea"/>
                          <a:cs typeface="+mn-cs"/>
                        </a:rPr>
                        <a:t>MI's Dream it - Do it</a:t>
                      </a:r>
                      <a:endParaRPr lang="en-US" sz="1800" kern="1200" dirty="0">
                        <a:solidFill>
                          <a:schemeClr val="dk1"/>
                        </a:solidFill>
                        <a:effectLst/>
                        <a:latin typeface="+mn-lt"/>
                        <a:ea typeface="+mn-ea"/>
                        <a:cs typeface="+mn-cs"/>
                      </a:endParaRPr>
                    </a:p>
                  </a:txBody>
                  <a:tcPr/>
                </a:tc>
              </a:tr>
            </a:tbl>
          </a:graphicData>
        </a:graphic>
      </p:graphicFrame>
      <p:sp>
        <p:nvSpPr>
          <p:cNvPr id="5" name="TextBox 4"/>
          <p:cNvSpPr txBox="1"/>
          <p:nvPr/>
        </p:nvSpPr>
        <p:spPr>
          <a:xfrm>
            <a:off x="2117367" y="381000"/>
            <a:ext cx="5301259" cy="369332"/>
          </a:xfrm>
          <a:prstGeom prst="rect">
            <a:avLst/>
          </a:prstGeom>
          <a:noFill/>
        </p:spPr>
        <p:txBody>
          <a:bodyPr wrap="none" rtlCol="0">
            <a:spAutoFit/>
          </a:bodyPr>
          <a:lstStyle/>
          <a:p>
            <a:r>
              <a:rPr lang="en-US" b="1" dirty="0" smtClean="0"/>
              <a:t>AME Manufacturing Portal for Manufacturing Career</a:t>
            </a:r>
            <a:r>
              <a:rPr lang="en-US" dirty="0" smtClean="0"/>
              <a:t>s</a:t>
            </a:r>
            <a:endParaRPr lang="en-US" dirty="0"/>
          </a:p>
        </p:txBody>
      </p:sp>
    </p:spTree>
    <p:extLst>
      <p:ext uri="{BB962C8B-B14F-4D97-AF65-F5344CB8AC3E}">
        <p14:creationId xmlns:p14="http://schemas.microsoft.com/office/powerpoint/2010/main" val="137468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1" y="1732383"/>
            <a:ext cx="7772400" cy="2585323"/>
          </a:xfrm>
          <a:prstGeom prst="rect">
            <a:avLst/>
          </a:prstGeom>
        </p:spPr>
        <p:txBody>
          <a:bodyPr wrap="square">
            <a:spAutoFit/>
          </a:bodyPr>
          <a:lstStyle/>
          <a:p>
            <a:pPr fontAlgn="base"/>
            <a:endParaRPr lang="en-US" sz="1350" b="1" cap="all" dirty="0">
              <a:solidFill>
                <a:srgbClr val="555555"/>
              </a:solidFill>
              <a:latin typeface="Myriad Pro"/>
            </a:endParaRPr>
          </a:p>
          <a:p>
            <a:pPr fontAlgn="base"/>
            <a:r>
              <a:rPr lang="en-US" sz="1350" dirty="0">
                <a:solidFill>
                  <a:srgbClr val="6A6A6A"/>
                </a:solidFill>
                <a:latin typeface="Myriad Pro"/>
              </a:rPr>
              <a:t>From making jets fly to creating life-saving medicine, careers in advanced technology such as manufacturing, health care, information technology, robotics, and biotechnology, offer above average pay, opportunities for advancement and skills that can be transferred across multiple industries.</a:t>
            </a:r>
          </a:p>
          <a:p>
            <a:pPr fontAlgn="base"/>
            <a:endParaRPr lang="en-US" sz="1350" dirty="0">
              <a:solidFill>
                <a:srgbClr val="6A6A6A"/>
              </a:solidFill>
              <a:latin typeface="Myriad Pro"/>
            </a:endParaRPr>
          </a:p>
          <a:p>
            <a:pPr fontAlgn="base"/>
            <a:r>
              <a:rPr lang="en-US" sz="1350" dirty="0">
                <a:solidFill>
                  <a:srgbClr val="6A6A6A"/>
                </a:solidFill>
                <a:latin typeface="Myriad Pro"/>
              </a:rPr>
              <a:t>Dream It. Do It. Virginia is a free career resource tool built by Virginia's advanced technology sector to help individuals learn more about exciting fields of possible future employment.</a:t>
            </a:r>
          </a:p>
          <a:p>
            <a:pPr fontAlgn="base"/>
            <a:endParaRPr lang="en-US" sz="1350" dirty="0">
              <a:solidFill>
                <a:srgbClr val="6A6A6A"/>
              </a:solidFill>
              <a:latin typeface="Myriad Pro"/>
            </a:endParaRPr>
          </a:p>
          <a:p>
            <a:pPr fontAlgn="base"/>
            <a:r>
              <a:rPr lang="en-US" sz="1350" dirty="0">
                <a:solidFill>
                  <a:srgbClr val="6A6A6A"/>
                </a:solidFill>
                <a:latin typeface="Myriad Pro"/>
              </a:rPr>
              <a:t>So what do you need to do to find out more about these careers? Access specific information along Virginia's advanced technology career pathway though the Explore, Ready, Train/Educate, Assess/Certify and Employ/Advance web pages.</a:t>
            </a:r>
          </a:p>
        </p:txBody>
      </p:sp>
      <p:sp>
        <p:nvSpPr>
          <p:cNvPr id="2" name="Rectangle 1"/>
          <p:cNvSpPr/>
          <p:nvPr/>
        </p:nvSpPr>
        <p:spPr>
          <a:xfrm>
            <a:off x="-228599" y="5000002"/>
            <a:ext cx="9906000" cy="369332"/>
          </a:xfrm>
          <a:prstGeom prst="rect">
            <a:avLst/>
          </a:prstGeom>
        </p:spPr>
        <p:txBody>
          <a:bodyPr wrap="square">
            <a:spAutoFit/>
          </a:bodyPr>
          <a:lstStyle/>
          <a:p>
            <a:pPr algn="ctr"/>
            <a:r>
              <a:rPr lang="en-US" dirty="0">
                <a:hlinkClick r:id="rId2"/>
              </a:rPr>
              <a:t>http://www.themanufacturinginstitute.org/Image/Dream-It-Do-It/Dream-It-Do-It.aspx</a:t>
            </a:r>
            <a:endParaRPr lang="en-US" dirty="0"/>
          </a:p>
        </p:txBody>
      </p:sp>
      <p:sp>
        <p:nvSpPr>
          <p:cNvPr id="3" name="Rectangle 2"/>
          <p:cNvSpPr/>
          <p:nvPr/>
        </p:nvSpPr>
        <p:spPr>
          <a:xfrm>
            <a:off x="1676400" y="496089"/>
            <a:ext cx="5813612" cy="369332"/>
          </a:xfrm>
          <a:prstGeom prst="rect">
            <a:avLst/>
          </a:prstGeom>
        </p:spPr>
        <p:txBody>
          <a:bodyPr wrap="square">
            <a:spAutoFit/>
          </a:bodyPr>
          <a:lstStyle/>
          <a:p>
            <a:pPr algn="ctr" fontAlgn="base"/>
            <a:r>
              <a:rPr lang="en-US" b="1" cap="all" dirty="0">
                <a:solidFill>
                  <a:srgbClr val="555555"/>
                </a:solidFill>
                <a:latin typeface="Myriad Pro"/>
              </a:rPr>
              <a:t>WELCOME TO </a:t>
            </a:r>
            <a:r>
              <a:rPr lang="en-US" b="1" cap="all" dirty="0">
                <a:solidFill>
                  <a:srgbClr val="F1CB00"/>
                </a:solidFill>
                <a:latin typeface="inherit"/>
              </a:rPr>
              <a:t>DREAM IT. DO IT. VIRGINIA.</a:t>
            </a:r>
          </a:p>
        </p:txBody>
      </p:sp>
    </p:spTree>
    <p:extLst>
      <p:ext uri="{BB962C8B-B14F-4D97-AF65-F5344CB8AC3E}">
        <p14:creationId xmlns:p14="http://schemas.microsoft.com/office/powerpoint/2010/main" val="2318633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0053392"/>
              </p:ext>
            </p:extLst>
          </p:nvPr>
        </p:nvGraphicFramePr>
        <p:xfrm>
          <a:off x="304800" y="609600"/>
          <a:ext cx="8610599" cy="6285432"/>
        </p:xfrm>
        <a:graphic>
          <a:graphicData uri="http://schemas.openxmlformats.org/drawingml/2006/table">
            <a:tbl>
              <a:tblPr firstRow="1" firstCol="1" bandRow="1">
                <a:tableStyleId>{5C22544A-7EE6-4342-B048-85BDC9FD1C3A}</a:tableStyleId>
              </a:tblPr>
              <a:tblGrid>
                <a:gridCol w="2599086"/>
                <a:gridCol w="4164319"/>
                <a:gridCol w="1847194"/>
              </a:tblGrid>
              <a:tr h="306246">
                <a:tc>
                  <a:txBody>
                    <a:bodyPr/>
                    <a:lstStyle/>
                    <a:p>
                      <a:pPr marL="0" marR="0" algn="ctr">
                        <a:lnSpc>
                          <a:spcPct val="107000"/>
                        </a:lnSpc>
                        <a:spcBef>
                          <a:spcPts val="0"/>
                        </a:spcBef>
                        <a:spcAft>
                          <a:spcPts val="0"/>
                        </a:spcAft>
                      </a:pPr>
                      <a:r>
                        <a:rPr lang="en-US" sz="1100" dirty="0">
                          <a:effectLst/>
                        </a:rPr>
                        <a:t>Learning Organizations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Link to Resources / Best Practices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Benefits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5754">
                <a:tc>
                  <a:txBody>
                    <a:bodyPr/>
                    <a:lstStyle/>
                    <a:p>
                      <a:pPr marL="0" marR="0">
                        <a:lnSpc>
                          <a:spcPct val="107000"/>
                        </a:lnSpc>
                        <a:spcBef>
                          <a:spcPts val="0"/>
                        </a:spcBef>
                        <a:spcAft>
                          <a:spcPts val="0"/>
                        </a:spcAft>
                      </a:pPr>
                      <a:r>
                        <a:rPr lang="en-US" sz="1100" dirty="0">
                          <a:effectLst/>
                        </a:rPr>
                        <a:t>Association for Mfg. Excellence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rPr>
                        <a:t>New Portal for Manufacturing Careers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Jobs &amp; Resources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246">
                <a:tc>
                  <a:txBody>
                    <a:bodyPr/>
                    <a:lstStyle/>
                    <a:p>
                      <a:pPr marL="0" marR="0">
                        <a:lnSpc>
                          <a:spcPct val="107000"/>
                        </a:lnSpc>
                        <a:spcBef>
                          <a:spcPts val="0"/>
                        </a:spcBef>
                        <a:spcAft>
                          <a:spcPts val="0"/>
                        </a:spcAft>
                      </a:pPr>
                      <a:r>
                        <a:rPr lang="en-US" sz="1100">
                          <a:effectLst/>
                        </a:rPr>
                        <a:t>Virginia Manufacturers Assoc.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rPr>
                        <a:t>http://www.dreamitdoitvirginia.com/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Job Profiles and Skills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246">
                <a:tc>
                  <a:txBody>
                    <a:bodyPr/>
                    <a:lstStyle/>
                    <a:p>
                      <a:pPr marL="0" marR="0">
                        <a:lnSpc>
                          <a:spcPct val="107000"/>
                        </a:lnSpc>
                        <a:spcBef>
                          <a:spcPts val="0"/>
                        </a:spcBef>
                        <a:spcAft>
                          <a:spcPts val="0"/>
                        </a:spcAft>
                      </a:pPr>
                      <a:r>
                        <a:rPr lang="en-US" sz="1100">
                          <a:effectLst/>
                        </a:rPr>
                        <a:t>Society of Manufacturing Engineers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2"/>
                        </a:rPr>
                        <a:t>http://jobsconnection.sme.org/home/index.cfm?site_id=123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Job Openings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246">
                <a:tc>
                  <a:txBody>
                    <a:bodyPr/>
                    <a:lstStyle/>
                    <a:p>
                      <a:pPr marL="0" marR="0">
                        <a:lnSpc>
                          <a:spcPct val="107000"/>
                        </a:lnSpc>
                        <a:spcBef>
                          <a:spcPts val="0"/>
                        </a:spcBef>
                        <a:spcAft>
                          <a:spcPts val="0"/>
                        </a:spcAft>
                      </a:pPr>
                      <a:r>
                        <a:rPr lang="en-US" sz="1100">
                          <a:effectLst/>
                        </a:rPr>
                        <a:t>Society of Manufacturing Engineers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3"/>
                        </a:rPr>
                        <a:t>http://www.sme.org/workforce-development/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Skills Credentials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70">
                <a:tc>
                  <a:txBody>
                    <a:bodyPr/>
                    <a:lstStyle/>
                    <a:p>
                      <a:pPr marL="0" marR="0">
                        <a:lnSpc>
                          <a:spcPct val="107000"/>
                        </a:lnSpc>
                        <a:spcBef>
                          <a:spcPts val="0"/>
                        </a:spcBef>
                        <a:spcAft>
                          <a:spcPts val="0"/>
                        </a:spcAft>
                      </a:pPr>
                      <a:r>
                        <a:rPr lang="en-US" sz="1100">
                          <a:effectLst/>
                        </a:rPr>
                        <a:t>Society of Manufacturing Engineers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4"/>
                        </a:rPr>
                        <a:t>http://www.smeef.org/programs/detail/prime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Schools Focus on  Applied Skills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2677">
                <a:tc>
                  <a:txBody>
                    <a:bodyPr/>
                    <a:lstStyle/>
                    <a:p>
                      <a:pPr marL="0" marR="0">
                        <a:lnSpc>
                          <a:spcPct val="107000"/>
                        </a:lnSpc>
                        <a:spcBef>
                          <a:spcPts val="0"/>
                        </a:spcBef>
                        <a:spcAft>
                          <a:spcPts val="0"/>
                        </a:spcAft>
                      </a:pPr>
                      <a:r>
                        <a:rPr lang="en-US" sz="1100">
                          <a:effectLst/>
                        </a:rPr>
                        <a:t>Manufacturing Institute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dirty="0">
                          <a:effectLst/>
                          <a:hlinkClick r:id="rId5"/>
                        </a:rPr>
                        <a:t>http://www.themanufacturinginstitute.org/Skills-Certification/Skills-Certification.aspx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Skills Certifications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70">
                <a:tc>
                  <a:txBody>
                    <a:bodyPr/>
                    <a:lstStyle/>
                    <a:p>
                      <a:pPr marL="0" marR="0">
                        <a:lnSpc>
                          <a:spcPct val="107000"/>
                        </a:lnSpc>
                        <a:spcBef>
                          <a:spcPts val="0"/>
                        </a:spcBef>
                        <a:spcAft>
                          <a:spcPts val="0"/>
                        </a:spcAft>
                      </a:pPr>
                      <a:r>
                        <a:rPr lang="en-US" sz="1100">
                          <a:effectLst/>
                        </a:rPr>
                        <a:t>Center for Quality People and Organizations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dirty="0">
                          <a:effectLst/>
                          <a:hlinkClick r:id="rId6"/>
                        </a:rPr>
                        <a:t>http://www.cqpo.org/edu_QUEST.php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PDCA in Schools and Communities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70">
                <a:tc>
                  <a:txBody>
                    <a:bodyPr/>
                    <a:lstStyle/>
                    <a:p>
                      <a:pPr marL="0" marR="0">
                        <a:lnSpc>
                          <a:spcPct val="107000"/>
                        </a:lnSpc>
                        <a:spcBef>
                          <a:spcPts val="0"/>
                        </a:spcBef>
                        <a:spcAft>
                          <a:spcPts val="0"/>
                        </a:spcAft>
                      </a:pPr>
                      <a:r>
                        <a:rPr lang="en-US" sz="1100">
                          <a:effectLst/>
                        </a:rPr>
                        <a:t>American Productivity &amp; Quality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7"/>
                        </a:rPr>
                        <a:t>http://www.apqceducation.org/what-we-do/north-star-vision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Process and Performance Management for </a:t>
                      </a:r>
                      <a:r>
                        <a:rPr lang="en-US" sz="1100" dirty="0" smtClean="0">
                          <a:effectLst/>
                        </a:rPr>
                        <a:t>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6175">
                <a:tc>
                  <a:txBody>
                    <a:bodyPr/>
                    <a:lstStyle/>
                    <a:p>
                      <a:pPr marL="0" marR="0">
                        <a:lnSpc>
                          <a:spcPct val="107000"/>
                        </a:lnSpc>
                        <a:spcBef>
                          <a:spcPts val="0"/>
                        </a:spcBef>
                        <a:spcAft>
                          <a:spcPts val="0"/>
                        </a:spcAft>
                      </a:pPr>
                      <a:r>
                        <a:rPr lang="en-US" sz="1100">
                          <a:effectLst/>
                        </a:rPr>
                        <a:t>Literate 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8"/>
                        </a:rPr>
                        <a:t>http://www.literatenation.org/default.asp?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Reading to Learn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70">
                <a:tc>
                  <a:txBody>
                    <a:bodyPr/>
                    <a:lstStyle/>
                    <a:p>
                      <a:pPr marL="0" marR="0">
                        <a:lnSpc>
                          <a:spcPct val="107000"/>
                        </a:lnSpc>
                        <a:spcBef>
                          <a:spcPts val="0"/>
                        </a:spcBef>
                        <a:spcAft>
                          <a:spcPts val="0"/>
                        </a:spcAft>
                      </a:pPr>
                      <a:r>
                        <a:rPr lang="en-US" sz="1100">
                          <a:effectLst/>
                        </a:rPr>
                        <a:t>Career Pathways / STEMS Skills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9"/>
                        </a:rPr>
                        <a:t>http://sbo.nn.k12.va.us/careerpathways/nns/index.html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Business &amp; School Partnerships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6670">
                <a:tc>
                  <a:txBody>
                    <a:bodyPr/>
                    <a:lstStyle/>
                    <a:p>
                      <a:pPr marL="0" marR="0">
                        <a:lnSpc>
                          <a:spcPct val="107000"/>
                        </a:lnSpc>
                        <a:spcBef>
                          <a:spcPts val="0"/>
                        </a:spcBef>
                        <a:spcAft>
                          <a:spcPts val="0"/>
                        </a:spcAft>
                      </a:pPr>
                      <a:r>
                        <a:rPr lang="en-US" sz="1100">
                          <a:effectLst/>
                        </a:rPr>
                        <a:t>Gates Foundation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10"/>
                        </a:rPr>
                        <a:t>http://www.gatesfoundation.org/What-We-Do/US-Program/College-Ready-Education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Best Practices for Improving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246">
                <a:tc>
                  <a:txBody>
                    <a:bodyPr/>
                    <a:lstStyle/>
                    <a:p>
                      <a:pPr marL="0" marR="0">
                        <a:lnSpc>
                          <a:spcPct val="107000"/>
                        </a:lnSpc>
                        <a:spcBef>
                          <a:spcPts val="0"/>
                        </a:spcBef>
                        <a:spcAft>
                          <a:spcPts val="0"/>
                        </a:spcAft>
                      </a:pPr>
                      <a:r>
                        <a:rPr lang="en-US" sz="1100">
                          <a:effectLst/>
                        </a:rPr>
                        <a:t>Iseek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sng">
                          <a:effectLst/>
                          <a:hlinkClick r:id="rId11"/>
                        </a:rPr>
                        <a:t>http://www.iseek.org/index.jsp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One Stop for Careers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6246">
                <a:tc>
                  <a:txBody>
                    <a:bodyPr/>
                    <a:lstStyle/>
                    <a:p>
                      <a:pPr marL="0" marR="0">
                        <a:lnSpc>
                          <a:spcPct val="107000"/>
                        </a:lnSpc>
                        <a:spcBef>
                          <a:spcPts val="0"/>
                        </a:spcBef>
                        <a:spcAft>
                          <a:spcPts val="0"/>
                        </a:spcAft>
                      </a:pPr>
                      <a:r>
                        <a:rPr lang="en-US" sz="1100">
                          <a:effectLst/>
                        </a:rPr>
                        <a:t>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3118345" y="152400"/>
            <a:ext cx="293939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Manufacturing AS A Desirable Career</a:t>
            </a:r>
            <a:endParaRPr kumimoji="0" lang="en-US" sz="18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5886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7684336"/>
              </p:ext>
            </p:extLst>
          </p:nvPr>
        </p:nvGraphicFramePr>
        <p:xfrm>
          <a:off x="457200" y="380998"/>
          <a:ext cx="8229600" cy="6270801"/>
        </p:xfrm>
        <a:graphic>
          <a:graphicData uri="http://schemas.openxmlformats.org/drawingml/2006/table">
            <a:tbl>
              <a:tblPr/>
              <a:tblGrid>
                <a:gridCol w="3983676"/>
                <a:gridCol w="262248"/>
                <a:gridCol w="3983676"/>
              </a:tblGrid>
              <a:tr h="487451">
                <a:tc>
                  <a:txBody>
                    <a:bodyPr/>
                    <a:lstStyle/>
                    <a:p>
                      <a:pPr algn="ctr" fontAlgn="b"/>
                      <a:r>
                        <a:rPr lang="en-US" sz="1200" b="1" i="0" u="none" strike="noStrike" dirty="0">
                          <a:solidFill>
                            <a:srgbClr val="000000"/>
                          </a:solidFill>
                          <a:effectLst/>
                          <a:latin typeface="Arial" panose="020B0604020202020204" pitchFamily="34" charset="0"/>
                        </a:rPr>
                        <a:t>Action Items Completed Last Month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200" b="1"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1" i="0" u="none" strike="noStrike" dirty="0">
                          <a:solidFill>
                            <a:srgbClr val="000000"/>
                          </a:solidFill>
                          <a:effectLst/>
                          <a:latin typeface="Arial" panose="020B0604020202020204" pitchFamily="34" charset="0"/>
                        </a:rPr>
                        <a:t>Action Items Planned for this Month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25934">
                <a:tc>
                  <a:txBody>
                    <a:bodyPr/>
                    <a:lstStyle/>
                    <a:p>
                      <a:pPr algn="l" fontAlgn="t"/>
                      <a:r>
                        <a:rPr lang="en-US" sz="1200" b="1" i="0" u="none" strike="noStrike">
                          <a:solidFill>
                            <a:srgbClr val="000000"/>
                          </a:solidFill>
                          <a:effectLst/>
                          <a:latin typeface="Arial" panose="020B0604020202020204" pitchFamily="34" charset="0"/>
                        </a:rPr>
                        <a:t>1. Followed up with Alliance Partners to identify resources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1. Refine team game plan and flush out short term actions.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6817">
                <a:tc>
                  <a:txBody>
                    <a:bodyPr/>
                    <a:lstStyle/>
                    <a:p>
                      <a:pPr algn="l" fontAlgn="t"/>
                      <a:r>
                        <a:rPr lang="en-US" sz="1200" b="1" i="0" u="none" strike="noStrike">
                          <a:solidFill>
                            <a:srgbClr val="000000"/>
                          </a:solidFill>
                          <a:effectLst/>
                          <a:latin typeface="Arial" panose="020B0604020202020204" pitchFamily="34" charset="0"/>
                        </a:rPr>
                        <a:t>2. Presented Career Ready Citizens concept and got community buy-in.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dirty="0">
                          <a:solidFill>
                            <a:srgbClr val="000000"/>
                          </a:solidFill>
                          <a:effectLst/>
                          <a:latin typeface="Arial" panose="020B0604020202020204" pitchFamily="34" charset="0"/>
                        </a:rPr>
                        <a:t>2. Continue to build </a:t>
                      </a:r>
                      <a:r>
                        <a:rPr lang="en-US" sz="1200" b="1" i="0" u="none" strike="noStrike" dirty="0" smtClean="0">
                          <a:solidFill>
                            <a:srgbClr val="000000"/>
                          </a:solidFill>
                          <a:effectLst/>
                          <a:latin typeface="Arial" panose="020B0604020202020204" pitchFamily="34" charset="0"/>
                        </a:rPr>
                        <a:t>resource </a:t>
                      </a:r>
                      <a:r>
                        <a:rPr lang="en-US" sz="1200" b="1" i="0" u="none" strike="noStrike" dirty="0">
                          <a:solidFill>
                            <a:srgbClr val="000000"/>
                          </a:solidFill>
                          <a:effectLst/>
                          <a:latin typeface="Arial" panose="020B0604020202020204" pitchFamily="34" charset="0"/>
                        </a:rPr>
                        <a:t>data base and establish specification for portal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7038">
                <a:tc>
                  <a:txBody>
                    <a:bodyPr/>
                    <a:lstStyle/>
                    <a:p>
                      <a:pPr algn="l" fontAlgn="t"/>
                      <a:r>
                        <a:rPr lang="en-US" sz="1200" b="1" i="0" u="none" strike="noStrike">
                          <a:solidFill>
                            <a:srgbClr val="000000"/>
                          </a:solidFill>
                          <a:effectLst/>
                          <a:latin typeface="Arial" panose="020B0604020202020204" pitchFamily="34" charset="0"/>
                        </a:rPr>
                        <a:t>3. Met with teachers of STEM courses to define how to get students and parents excited about manufacturing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3. National Manufacturing Summit 19th June to focus on Manufacturing As A Desirable Career.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7038">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dirty="0">
                          <a:solidFill>
                            <a:srgbClr val="000000"/>
                          </a:solidFill>
                          <a:effectLst/>
                          <a:latin typeface="Arial" panose="020B0604020202020204" pitchFamily="34" charset="0"/>
                        </a:rPr>
                        <a:t>4. Summer </a:t>
                      </a:r>
                      <a:r>
                        <a:rPr lang="en-US" sz="1200" b="1" i="0" u="none" strike="noStrike" dirty="0" smtClean="0">
                          <a:solidFill>
                            <a:srgbClr val="000000"/>
                          </a:solidFill>
                          <a:effectLst/>
                          <a:latin typeface="Arial" panose="020B0604020202020204" pitchFamily="34" charset="0"/>
                        </a:rPr>
                        <a:t>Edition </a:t>
                      </a:r>
                      <a:r>
                        <a:rPr lang="en-US" sz="1200" b="1" i="0" u="none" strike="noStrike" dirty="0">
                          <a:solidFill>
                            <a:srgbClr val="000000"/>
                          </a:solidFill>
                          <a:effectLst/>
                          <a:latin typeface="Arial" panose="020B0604020202020204" pitchFamily="34" charset="0"/>
                        </a:rPr>
                        <a:t>of Target complete focus is on Manufacturing As A desirable Career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3106">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5. Attend SME Gala to build on workforce development initiatives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381">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381">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200" b="1" i="0" u="none" strike="noStrike">
                          <a:solidFill>
                            <a:srgbClr val="000000"/>
                          </a:solidFill>
                          <a:effectLst/>
                          <a:latin typeface="Arial" panose="020B0604020202020204" pitchFamily="34" charset="0"/>
                        </a:rPr>
                        <a:t> </a:t>
                      </a:r>
                      <a:endParaRPr lang="en-US" sz="1000" b="0" i="0" u="none" strike="noStrike">
                        <a:effectLst/>
                        <a:latin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4624">
                <a:tc>
                  <a:txBody>
                    <a:bodyPr/>
                    <a:lstStyle/>
                    <a:p>
                      <a:pPr algn="ctr" fontAlgn="b"/>
                      <a:r>
                        <a:rPr lang="en-US" sz="1200" b="1" i="0" u="none" strike="noStrike">
                          <a:solidFill>
                            <a:srgbClr val="000000"/>
                          </a:solidFill>
                          <a:effectLst/>
                          <a:latin typeface="Arial" panose="020B0604020202020204" pitchFamily="34" charset="0"/>
                        </a:rPr>
                        <a:t>Issues Encountered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t"/>
                      <a:r>
                        <a:rPr lang="en-US" sz="1200" b="1" i="0" u="none" strike="noStrike">
                          <a:solidFill>
                            <a:srgbClr val="000000"/>
                          </a:solidFill>
                          <a:effectLst/>
                          <a:latin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200" b="1" i="0" u="none" strike="noStrike">
                          <a:solidFill>
                            <a:srgbClr val="000000"/>
                          </a:solidFill>
                          <a:effectLst/>
                          <a:latin typeface="Arial" panose="020B0604020202020204" pitchFamily="34" charset="0"/>
                        </a:rPr>
                        <a:t>Mitigation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01888">
                <a:tc>
                  <a:txBody>
                    <a:bodyPr/>
                    <a:lstStyle/>
                    <a:p>
                      <a:pPr algn="l" fontAlgn="t"/>
                      <a:r>
                        <a:rPr lang="en-US" sz="1200" b="1" i="0" u="none" strike="noStrike">
                          <a:solidFill>
                            <a:srgbClr val="000000"/>
                          </a:solidFill>
                          <a:effectLst/>
                          <a:latin typeface="Arial" panose="020B0604020202020204" pitchFamily="34" charset="0"/>
                        </a:rPr>
                        <a:t>1. Time &amp; resources to push this initiative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1. Align with partners to have them use PRIME Schools  and other resources to accelerate deployment and get the word out manufacturing careers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381">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381">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381">
                <a:tc>
                  <a:txBody>
                    <a:bodyPr/>
                    <a:lstStyle/>
                    <a:p>
                      <a:pPr algn="l" fontAlgn="t"/>
                      <a:r>
                        <a:rPr 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1200" b="1" i="0" u="none" strike="noStrike" dirty="0">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 Box 10"/>
          <p:cNvSpPr txBox="1">
            <a:spLocks noChangeArrowheads="1"/>
          </p:cNvSpPr>
          <p:nvPr/>
        </p:nvSpPr>
        <p:spPr bwMode="auto">
          <a:xfrm>
            <a:off x="7429500" y="5099446"/>
            <a:ext cx="85725" cy="286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US"/>
          </a:p>
        </p:txBody>
      </p:sp>
      <p:sp>
        <p:nvSpPr>
          <p:cNvPr id="4" name="TextBox 3"/>
          <p:cNvSpPr txBox="1"/>
          <p:nvPr/>
        </p:nvSpPr>
        <p:spPr>
          <a:xfrm>
            <a:off x="4121669" y="0"/>
            <a:ext cx="874535" cy="369332"/>
          </a:xfrm>
          <a:prstGeom prst="rect">
            <a:avLst/>
          </a:prstGeom>
          <a:noFill/>
        </p:spPr>
        <p:txBody>
          <a:bodyPr wrap="none" rtlCol="0">
            <a:spAutoFit/>
          </a:bodyPr>
          <a:lstStyle/>
          <a:p>
            <a:r>
              <a:rPr lang="en-US" dirty="0" smtClean="0"/>
              <a:t>Blocker</a:t>
            </a:r>
            <a:endParaRPr lang="en-US" dirty="0"/>
          </a:p>
        </p:txBody>
      </p:sp>
    </p:spTree>
    <p:extLst>
      <p:ext uri="{BB962C8B-B14F-4D97-AF65-F5344CB8AC3E}">
        <p14:creationId xmlns:p14="http://schemas.microsoft.com/office/powerpoint/2010/main" val="117136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95400" y="457200"/>
            <a:ext cx="6477000" cy="523220"/>
          </a:xfrm>
          <a:prstGeom prst="rect">
            <a:avLst/>
          </a:prstGeom>
          <a:noFill/>
        </p:spPr>
        <p:txBody>
          <a:bodyPr wrap="square" rtlCol="0">
            <a:spAutoFit/>
          </a:bodyPr>
          <a:lstStyle/>
          <a:p>
            <a:pPr algn="ctr"/>
            <a:r>
              <a:rPr lang="en-US" sz="2800" b="1" dirty="0" smtClean="0">
                <a:solidFill>
                  <a:prstClr val="black"/>
                </a:solidFill>
              </a:rPr>
              <a:t>Talent Shortage of “Career Ready Citizens”</a:t>
            </a:r>
            <a:endParaRPr lang="en-US" sz="2800" b="1" dirty="0">
              <a:solidFill>
                <a:prstClr val="black"/>
              </a:solidFill>
            </a:endParaRPr>
          </a:p>
        </p:txBody>
      </p:sp>
      <p:pic>
        <p:nvPicPr>
          <p:cNvPr id="1027" name="Picture 3" descr="C:\Users\PUT\Documents\2013-04-24 AME Career Ready\Image.bmp"/>
          <p:cNvPicPr>
            <a:picLocks noChangeAspect="1" noChangeArrowheads="1"/>
          </p:cNvPicPr>
          <p:nvPr/>
        </p:nvPicPr>
        <p:blipFill>
          <a:blip r:embed="rId2" cstate="print"/>
          <a:srcRect l="42736" t="26364" r="-960" b="4862"/>
          <a:stretch>
            <a:fillRect/>
          </a:stretch>
        </p:blipFill>
        <p:spPr bwMode="auto">
          <a:xfrm rot="16200000">
            <a:off x="2043220" y="-481113"/>
            <a:ext cx="5260057" cy="8342159"/>
          </a:xfrm>
          <a:prstGeom prst="rect">
            <a:avLst/>
          </a:prstGeom>
          <a:noFill/>
        </p:spPr>
      </p:pic>
      <p:sp>
        <p:nvSpPr>
          <p:cNvPr id="2" name="TextBox 1"/>
          <p:cNvSpPr txBox="1"/>
          <p:nvPr/>
        </p:nvSpPr>
        <p:spPr>
          <a:xfrm>
            <a:off x="3433762" y="6324600"/>
            <a:ext cx="2814638" cy="369332"/>
          </a:xfrm>
          <a:prstGeom prst="rect">
            <a:avLst/>
          </a:prstGeom>
          <a:noFill/>
        </p:spPr>
        <p:txBody>
          <a:bodyPr wrap="square" rtlCol="0">
            <a:spAutoFit/>
          </a:bodyPr>
          <a:lstStyle/>
          <a:p>
            <a:r>
              <a:rPr lang="en-US" dirty="0" smtClean="0">
                <a:solidFill>
                  <a:prstClr val="black"/>
                </a:solidFill>
              </a:rPr>
              <a:t>Virginia Gazette April </a:t>
            </a:r>
            <a:r>
              <a:rPr lang="en-US" dirty="0" smtClean="0">
                <a:solidFill>
                  <a:prstClr val="black"/>
                </a:solidFill>
              </a:rPr>
              <a:t>25th </a:t>
            </a:r>
            <a:endParaRPr lang="en-US" dirty="0">
              <a:solidFill>
                <a:prstClr val="black"/>
              </a:solidFill>
            </a:endParaRPr>
          </a:p>
        </p:txBody>
      </p:sp>
    </p:spTree>
    <p:extLst>
      <p:ext uri="{BB962C8B-B14F-4D97-AF65-F5344CB8AC3E}">
        <p14:creationId xmlns:p14="http://schemas.microsoft.com/office/powerpoint/2010/main" val="9445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33400"/>
            <a:ext cx="4230710" cy="369332"/>
          </a:xfrm>
          <a:prstGeom prst="rect">
            <a:avLst/>
          </a:prstGeom>
          <a:noFill/>
        </p:spPr>
        <p:txBody>
          <a:bodyPr wrap="none" rtlCol="0">
            <a:spAutoFit/>
          </a:bodyPr>
          <a:lstStyle/>
          <a:p>
            <a:r>
              <a:rPr lang="en-US" b="1" dirty="0" smtClean="0"/>
              <a:t>Manufacturing As A Desirable Career Path</a:t>
            </a:r>
            <a:endParaRPr lang="en-US" b="1" dirty="0"/>
          </a:p>
        </p:txBody>
      </p:sp>
      <p:sp>
        <p:nvSpPr>
          <p:cNvPr id="3" name="TextBox 2"/>
          <p:cNvSpPr txBox="1"/>
          <p:nvPr/>
        </p:nvSpPr>
        <p:spPr>
          <a:xfrm>
            <a:off x="838200" y="1371600"/>
            <a:ext cx="8150436" cy="4247317"/>
          </a:xfrm>
          <a:prstGeom prst="rect">
            <a:avLst/>
          </a:prstGeom>
          <a:noFill/>
        </p:spPr>
        <p:txBody>
          <a:bodyPr wrap="none" rtlCol="0">
            <a:spAutoFit/>
          </a:bodyPr>
          <a:lstStyle/>
          <a:p>
            <a:r>
              <a:rPr lang="en-US" dirty="0" smtClean="0"/>
              <a:t>What we need ?</a:t>
            </a:r>
          </a:p>
          <a:p>
            <a:endParaRPr lang="en-US" dirty="0" smtClean="0"/>
          </a:p>
          <a:p>
            <a:pPr marL="285750" indent="-285750">
              <a:buFont typeface="Arial" panose="020B0604020202020204" pitchFamily="34" charset="0"/>
              <a:buChar char="•"/>
            </a:pPr>
            <a:r>
              <a:rPr lang="en-US" dirty="0"/>
              <a:t>National PR campaign getting us know as leading A Manufacturing Renaissance</a:t>
            </a:r>
          </a:p>
          <a:p>
            <a:endParaRPr lang="en-US" dirty="0" smtClean="0"/>
          </a:p>
          <a:p>
            <a:pPr marL="285750" indent="-285750">
              <a:buFont typeface="Arial" panose="020B0604020202020204" pitchFamily="34" charset="0"/>
              <a:buChar char="•"/>
            </a:pPr>
            <a:r>
              <a:rPr lang="en-US" dirty="0" smtClean="0"/>
              <a:t>Staff to be brief and active promoting AME Leading A Manufacturing Renaissance.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Trifold to handout on Manufacturing Renaissance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Manufacturing Career Portal Designed and Deployed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National &amp; Regional Boards Adopt a School District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Travel Budget to attend and present at national events – 15K?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82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124200"/>
            <a:ext cx="2133600" cy="369332"/>
          </a:xfrm>
          <a:prstGeom prst="rect">
            <a:avLst/>
          </a:prstGeom>
          <a:noFill/>
        </p:spPr>
        <p:txBody>
          <a:bodyPr wrap="square" rtlCol="0">
            <a:spAutoFit/>
          </a:bodyPr>
          <a:lstStyle/>
          <a:p>
            <a:pPr algn="ctr"/>
            <a:r>
              <a:rPr lang="en-US" b="1" dirty="0" smtClean="0"/>
              <a:t>Backup Materials</a:t>
            </a:r>
            <a:endParaRPr lang="en-US" b="1" dirty="0"/>
          </a:p>
        </p:txBody>
      </p:sp>
    </p:spTree>
    <p:extLst>
      <p:ext uri="{BB962C8B-B14F-4D97-AF65-F5344CB8AC3E}">
        <p14:creationId xmlns:p14="http://schemas.microsoft.com/office/powerpoint/2010/main" val="3518501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0192"/>
            <a:ext cx="8534400" cy="5948808"/>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300" b="1" dirty="0" smtClean="0">
                <a:latin typeface="Calibri" panose="020F0502020204030204" pitchFamily="34" charset="0"/>
                <a:ea typeface="Calibri" panose="020F0502020204030204" pitchFamily="34" charset="0"/>
                <a:cs typeface="Times New Roman" panose="02020603050405020304" pitchFamily="18" charset="0"/>
              </a:rPr>
              <a:t>Building </a:t>
            </a:r>
            <a:r>
              <a:rPr lang="en-US" sz="1300" b="1" dirty="0">
                <a:latin typeface="Calibri" panose="020F0502020204030204" pitchFamily="34" charset="0"/>
                <a:ea typeface="Calibri" panose="020F0502020204030204" pitchFamily="34" charset="0"/>
                <a:cs typeface="Times New Roman" panose="02020603050405020304" pitchFamily="18" charset="0"/>
              </a:rPr>
              <a:t>a Solution for America’s 21st Century Learning System</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Establish a world-class learning system to enable U.S. students and workers to succeed in the 21st century global economy</a:t>
            </a:r>
            <a:r>
              <a:rPr lang="en-US" sz="13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Promote and support appropriate, validated, and rigorous world-class learning standards, assessments, and curricula for U.S. students in grades Pre K-16.</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Include applied learning in classroom teaching so students in grades Pre K-12 can see the relationship between what they learn in the classroom and what they do with this knowledge in the world of postsecondary education or work.</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Require high school seniors to demonstrate a mastery of nationally-recognized academic and workplace competencies prior to graduation.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Require teachers in grades 7-14 to be credentialed in the subjects they teach.</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Amend teacher certification regulations to permit the certification of expert private sector volunteers, retirees, and retired U.S. military members</a:t>
            </a:r>
            <a:r>
              <a:rPr lang="en-US" sz="1400"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Provide federal financial incentives to the states to help them align their curricula, assessments, accountability systems, and teacher preparation and accreditation, and graduation requirements so they meet world-class learning standards.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Strengthen career counseling for students in grades 7-12 to help ensure that graduates gain access to postsecondary schools or productive employment.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dirty="0">
                <a:latin typeface="Calibri" panose="020F0502020204030204" pitchFamily="34" charset="0"/>
                <a:ea typeface="Calibri" panose="020F0502020204030204" pitchFamily="34" charset="0"/>
                <a:cs typeface="Times New Roman" panose="02020603050405020304" pitchFamily="18" charset="0"/>
              </a:rPr>
              <a:t>Provide lifelong learning incentives to encourage all U.S. citizens to upgrade their knowledge and skills on a continuing basis so they can continue to work and be productive throughout their lives.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57200" y="738039"/>
            <a:ext cx="8534400" cy="520399"/>
          </a:xfrm>
          <a:prstGeom prst="rect">
            <a:avLst/>
          </a:prstGeom>
        </p:spPr>
        <p:txBody>
          <a:bodyPr wrap="square">
            <a:spAutoFit/>
          </a:bodyPr>
          <a:lstStyle/>
          <a:p>
            <a:pPr>
              <a:lnSpc>
                <a:spcPct val="107000"/>
              </a:lnSpc>
              <a:spcAft>
                <a:spcPts val="800"/>
              </a:spcAft>
            </a:pPr>
            <a:r>
              <a:rPr lang="en-US" sz="1300" dirty="0" smtClean="0">
                <a:latin typeface="Calibri" panose="020F0502020204030204" pitchFamily="34" charset="0"/>
                <a:ea typeface="Calibri" panose="020F0502020204030204" pitchFamily="34" charset="0"/>
                <a:cs typeface="Times New Roman" panose="02020603050405020304" pitchFamily="18" charset="0"/>
              </a:rPr>
              <a:t>Some</a:t>
            </a:r>
            <a:r>
              <a:rPr lang="en-US" sz="1300" dirty="0">
                <a:latin typeface="Calibri" panose="020F0502020204030204" pitchFamily="34" charset="0"/>
                <a:ea typeface="Calibri" panose="020F0502020204030204" pitchFamily="34" charset="0"/>
                <a:cs typeface="Times New Roman" panose="02020603050405020304" pitchFamily="18" charset="0"/>
              </a:rPr>
              <a:t> </a:t>
            </a:r>
            <a:r>
              <a:rPr lang="en-US" sz="1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32 national manufacturing trade associations and professional societies</a:t>
            </a:r>
            <a:r>
              <a:rPr lang="en-US" sz="1300" dirty="0">
                <a:latin typeface="Calibri" panose="020F0502020204030204" pitchFamily="34" charset="0"/>
                <a:ea typeface="Calibri" panose="020F0502020204030204" pitchFamily="34" charset="0"/>
                <a:cs typeface="Times New Roman" panose="02020603050405020304" pitchFamily="18" charset="0"/>
              </a:rPr>
              <a:t> have agreed to support </a:t>
            </a:r>
            <a:r>
              <a:rPr lang="en-US" sz="13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America’s 21st Century Learning System</a:t>
            </a:r>
            <a:r>
              <a:rPr lang="en-US" sz="1300" dirty="0">
                <a:latin typeface="Calibri" panose="020F0502020204030204" pitchFamily="34" charset="0"/>
                <a:ea typeface="Calibri" panose="020F0502020204030204" pitchFamily="34" charset="0"/>
                <a:cs typeface="Times New Roman" panose="02020603050405020304" pitchFamily="18" charset="0"/>
              </a:rPr>
              <a:t> policy road map recommendations developed by NACFAM members.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685800" y="0"/>
            <a:ext cx="7772400" cy="646331"/>
          </a:xfrm>
          <a:prstGeom prst="rect">
            <a:avLst/>
          </a:prstGeom>
          <a:noFill/>
        </p:spPr>
        <p:txBody>
          <a:bodyPr wrap="square" rtlCol="0">
            <a:spAutoFit/>
          </a:bodyPr>
          <a:lstStyle/>
          <a:p>
            <a:pPr algn="ctr"/>
            <a:r>
              <a:rPr lang="en-US" b="1" dirty="0" smtClean="0"/>
              <a:t>AME &amp; Alliance Partners  - Manufacturing  Career Committee</a:t>
            </a:r>
          </a:p>
          <a:p>
            <a:pPr algn="ctr"/>
            <a:r>
              <a:rPr lang="en-US" b="1" dirty="0" smtClean="0"/>
              <a:t>Addressing Solutions by National Council For Advanced Manufacturing</a:t>
            </a:r>
            <a:endParaRPr lang="en-US" b="1" dirty="0"/>
          </a:p>
        </p:txBody>
      </p:sp>
    </p:spTree>
    <p:extLst>
      <p:ext uri="{BB962C8B-B14F-4D97-AF65-F5344CB8AC3E}">
        <p14:creationId xmlns:p14="http://schemas.microsoft.com/office/powerpoint/2010/main" val="154973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p:cNvSpPr txBox="1"/>
          <p:nvPr/>
        </p:nvSpPr>
        <p:spPr>
          <a:xfrm>
            <a:off x="655785" y="6488668"/>
            <a:ext cx="1554015" cy="369332"/>
          </a:xfrm>
          <a:prstGeom prst="rect">
            <a:avLst/>
          </a:prstGeom>
          <a:noFill/>
        </p:spPr>
        <p:txBody>
          <a:bodyPr wrap="none" rtlCol="0">
            <a:spAutoFit/>
          </a:bodyPr>
          <a:lstStyle/>
          <a:p>
            <a:r>
              <a:rPr lang="en-US" b="1" dirty="0" smtClean="0">
                <a:solidFill>
                  <a:srgbClr val="00B050"/>
                </a:solidFill>
              </a:rPr>
              <a:t>Best  Practices</a:t>
            </a:r>
            <a:endParaRPr lang="en-US" b="1" dirty="0">
              <a:solidFill>
                <a:srgbClr val="00B050"/>
              </a:solidFill>
            </a:endParaRPr>
          </a:p>
        </p:txBody>
      </p:sp>
      <p:sp>
        <p:nvSpPr>
          <p:cNvPr id="26" name="Rectangle 25"/>
          <p:cNvSpPr/>
          <p:nvPr/>
        </p:nvSpPr>
        <p:spPr>
          <a:xfrm>
            <a:off x="3886200" y="6488668"/>
            <a:ext cx="1554015" cy="369332"/>
          </a:xfrm>
          <a:prstGeom prst="rect">
            <a:avLst/>
          </a:prstGeom>
        </p:spPr>
        <p:txBody>
          <a:bodyPr wrap="none">
            <a:spAutoFit/>
          </a:bodyPr>
          <a:lstStyle/>
          <a:p>
            <a:r>
              <a:rPr lang="en-US" b="1" dirty="0" smtClean="0">
                <a:solidFill>
                  <a:srgbClr val="00B050"/>
                </a:solidFill>
              </a:rPr>
              <a:t>Best  Practices</a:t>
            </a:r>
            <a:endParaRPr lang="en-US" b="1" dirty="0">
              <a:solidFill>
                <a:srgbClr val="00B050"/>
              </a:solidFill>
            </a:endParaRPr>
          </a:p>
        </p:txBody>
      </p:sp>
      <p:sp>
        <p:nvSpPr>
          <p:cNvPr id="27" name="TextBox 26"/>
          <p:cNvSpPr txBox="1"/>
          <p:nvPr/>
        </p:nvSpPr>
        <p:spPr>
          <a:xfrm>
            <a:off x="7086600" y="6488668"/>
            <a:ext cx="1554015" cy="369332"/>
          </a:xfrm>
          <a:prstGeom prst="rect">
            <a:avLst/>
          </a:prstGeom>
          <a:noFill/>
        </p:spPr>
        <p:txBody>
          <a:bodyPr wrap="square" rtlCol="0">
            <a:spAutoFit/>
          </a:bodyPr>
          <a:lstStyle/>
          <a:p>
            <a:r>
              <a:rPr lang="en-US" b="1" dirty="0" smtClean="0">
                <a:solidFill>
                  <a:srgbClr val="00B050"/>
                </a:solidFill>
              </a:rPr>
              <a:t>Best  Practices</a:t>
            </a:r>
            <a:endParaRPr lang="en-US" b="1" dirty="0">
              <a:solidFill>
                <a:srgbClr val="00B050"/>
              </a:solidFill>
            </a:endParaRPr>
          </a:p>
        </p:txBody>
      </p:sp>
      <p:sp>
        <p:nvSpPr>
          <p:cNvPr id="29" name="TextBox 28"/>
          <p:cNvSpPr txBox="1"/>
          <p:nvPr/>
        </p:nvSpPr>
        <p:spPr>
          <a:xfrm>
            <a:off x="0" y="0"/>
            <a:ext cx="9144000" cy="523220"/>
          </a:xfrm>
          <a:prstGeom prst="rect">
            <a:avLst/>
          </a:prstGeom>
          <a:noFill/>
        </p:spPr>
        <p:txBody>
          <a:bodyPr wrap="square" rtlCol="0">
            <a:spAutoFit/>
          </a:bodyPr>
          <a:lstStyle/>
          <a:p>
            <a:pPr algn="ctr"/>
            <a:r>
              <a:rPr lang="en-US" sz="2800" b="1" dirty="0" smtClean="0"/>
              <a:t>Challenges  Facing  Education, Manufacturing  &amp; Economy</a:t>
            </a:r>
            <a:endParaRPr lang="en-US" sz="2800" b="1" dirty="0"/>
          </a:p>
        </p:txBody>
      </p:sp>
      <p:grpSp>
        <p:nvGrpSpPr>
          <p:cNvPr id="2" name="Group 33"/>
          <p:cNvGrpSpPr/>
          <p:nvPr/>
        </p:nvGrpSpPr>
        <p:grpSpPr>
          <a:xfrm>
            <a:off x="228600" y="4612482"/>
            <a:ext cx="8686800" cy="1799986"/>
            <a:chOff x="152400" y="1402140"/>
            <a:chExt cx="8686800" cy="1799986"/>
          </a:xfrm>
        </p:grpSpPr>
        <p:sp>
          <p:nvSpPr>
            <p:cNvPr id="35" name="TextBox 34"/>
            <p:cNvSpPr txBox="1"/>
            <p:nvPr/>
          </p:nvSpPr>
          <p:spPr>
            <a:xfrm>
              <a:off x="6958838" y="1402140"/>
              <a:ext cx="1880361" cy="276999"/>
            </a:xfrm>
            <a:prstGeom prst="rect">
              <a:avLst/>
            </a:prstGeom>
            <a:noFill/>
          </p:spPr>
          <p:txBody>
            <a:bodyPr wrap="square" rtlCol="0">
              <a:spAutoFit/>
            </a:bodyPr>
            <a:lstStyle/>
            <a:p>
              <a:pPr>
                <a:buFont typeface="Wingdings" pitchFamily="2" charset="2"/>
                <a:buChar char="§"/>
              </a:pPr>
              <a:endParaRPr lang="en-US" sz="1200" b="1" dirty="0"/>
            </a:p>
          </p:txBody>
        </p:sp>
        <p:sp>
          <p:nvSpPr>
            <p:cNvPr id="36" name="Down Arrow 35"/>
            <p:cNvSpPr/>
            <p:nvPr/>
          </p:nvSpPr>
          <p:spPr>
            <a:xfrm>
              <a:off x="1233341" y="2897326"/>
              <a:ext cx="29065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wn Arrow 36"/>
            <p:cNvSpPr/>
            <p:nvPr/>
          </p:nvSpPr>
          <p:spPr>
            <a:xfrm>
              <a:off x="4433741" y="2897326"/>
              <a:ext cx="29065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wn Arrow 37"/>
            <p:cNvSpPr/>
            <p:nvPr/>
          </p:nvSpPr>
          <p:spPr>
            <a:xfrm>
              <a:off x="7696200" y="2897326"/>
              <a:ext cx="29065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52400" y="1421487"/>
              <a:ext cx="2362200" cy="1323439"/>
            </a:xfrm>
            <a:prstGeom prst="rect">
              <a:avLst/>
            </a:prstGeom>
            <a:solidFill>
              <a:schemeClr val="accent3">
                <a:lumMod val="60000"/>
                <a:lumOff val="40000"/>
              </a:schemeClr>
            </a:solidFill>
            <a:ln w="38100">
              <a:solidFill>
                <a:schemeClr val="tx1"/>
              </a:solidFill>
            </a:ln>
          </p:spPr>
          <p:txBody>
            <a:bodyPr wrap="square" rtlCol="0">
              <a:spAutoFit/>
            </a:bodyPr>
            <a:lstStyle/>
            <a:p>
              <a:pPr algn="ctr"/>
              <a:r>
                <a:rPr lang="en-US" sz="1600" dirty="0" smtClean="0"/>
                <a:t>What  schools  </a:t>
              </a:r>
            </a:p>
            <a:p>
              <a:pPr algn="ctr"/>
              <a:r>
                <a:rPr lang="en-US" sz="1600" dirty="0" smtClean="0"/>
                <a:t>are  doing to  become efficient at graduating  career ready  </a:t>
              </a:r>
            </a:p>
            <a:p>
              <a:pPr algn="ctr"/>
              <a:r>
                <a:rPr lang="en-US" sz="1600" dirty="0" smtClean="0"/>
                <a:t>citizens?</a:t>
              </a:r>
              <a:endParaRPr lang="en-US" sz="1600" dirty="0"/>
            </a:p>
          </p:txBody>
        </p:sp>
        <p:sp>
          <p:nvSpPr>
            <p:cNvPr id="40" name="TextBox 39"/>
            <p:cNvSpPr txBox="1"/>
            <p:nvPr/>
          </p:nvSpPr>
          <p:spPr>
            <a:xfrm>
              <a:off x="3505200" y="1421487"/>
              <a:ext cx="2209800" cy="1323439"/>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US" sz="1600" dirty="0" smtClean="0"/>
                <a:t>What  manufactures</a:t>
              </a:r>
            </a:p>
            <a:p>
              <a:pPr algn="ctr"/>
              <a:r>
                <a:rPr lang="en-US" sz="1600" dirty="0" smtClean="0"/>
                <a:t> are doing to recruit,  develop, and retain </a:t>
              </a:r>
            </a:p>
            <a:p>
              <a:pPr algn="ctr"/>
              <a:r>
                <a:rPr lang="en-US" sz="1600" dirty="0" smtClean="0"/>
                <a:t> a skilled </a:t>
              </a:r>
            </a:p>
            <a:p>
              <a:pPr algn="ctr"/>
              <a:r>
                <a:rPr lang="en-US" sz="1600" dirty="0" smtClean="0"/>
                <a:t>workforce?</a:t>
              </a:r>
              <a:endParaRPr lang="en-US" sz="1600" dirty="0"/>
            </a:p>
          </p:txBody>
        </p:sp>
        <p:sp>
          <p:nvSpPr>
            <p:cNvPr id="41" name="TextBox 40"/>
            <p:cNvSpPr txBox="1"/>
            <p:nvPr/>
          </p:nvSpPr>
          <p:spPr>
            <a:xfrm>
              <a:off x="6705600" y="1421487"/>
              <a:ext cx="2133600" cy="1323439"/>
            </a:xfrm>
            <a:prstGeom prst="rect">
              <a:avLst/>
            </a:prstGeom>
            <a:solidFill>
              <a:schemeClr val="accent2">
                <a:lumMod val="60000"/>
                <a:lumOff val="40000"/>
              </a:schemeClr>
            </a:solidFill>
            <a:ln w="38100">
              <a:solidFill>
                <a:schemeClr val="tx1"/>
              </a:solidFill>
            </a:ln>
          </p:spPr>
          <p:txBody>
            <a:bodyPr wrap="square" rtlCol="0">
              <a:spAutoFit/>
            </a:bodyPr>
            <a:lstStyle/>
            <a:p>
              <a:pPr algn="ctr"/>
              <a:r>
                <a:rPr lang="en-US" sz="1600" dirty="0" smtClean="0"/>
                <a:t>What  manufactures are doing to  learn how to become more  globally competitive</a:t>
              </a:r>
            </a:p>
            <a:p>
              <a:pPr algn="ctr"/>
              <a:r>
                <a:rPr lang="en-US" sz="1600" dirty="0" smtClean="0"/>
                <a:t> at home?</a:t>
              </a:r>
              <a:endParaRPr lang="en-US" sz="1600" dirty="0"/>
            </a:p>
          </p:txBody>
        </p:sp>
      </p:grpSp>
      <p:grpSp>
        <p:nvGrpSpPr>
          <p:cNvPr id="3" name="Group 32"/>
          <p:cNvGrpSpPr/>
          <p:nvPr/>
        </p:nvGrpSpPr>
        <p:grpSpPr>
          <a:xfrm>
            <a:off x="228600" y="838200"/>
            <a:ext cx="8686800" cy="3657600"/>
            <a:chOff x="228600" y="762000"/>
            <a:chExt cx="8686800" cy="3657600"/>
          </a:xfrm>
        </p:grpSpPr>
        <p:sp>
          <p:nvSpPr>
            <p:cNvPr id="21" name="Rectangle 20"/>
            <p:cNvSpPr/>
            <p:nvPr/>
          </p:nvSpPr>
          <p:spPr>
            <a:xfrm>
              <a:off x="228600" y="1219200"/>
              <a:ext cx="2362200" cy="2800767"/>
            </a:xfrm>
            <a:prstGeom prst="rect">
              <a:avLst/>
            </a:prstGeom>
            <a:ln w="38100">
              <a:solidFill>
                <a:schemeClr val="tx1"/>
              </a:solidFill>
            </a:ln>
          </p:spPr>
          <p:txBody>
            <a:bodyPr wrap="square">
              <a:spAutoFit/>
            </a:bodyPr>
            <a:lstStyle/>
            <a:p>
              <a:pPr>
                <a:buFont typeface="Wingdings" pitchFamily="2" charset="2"/>
                <a:buChar char="§"/>
              </a:pPr>
              <a:r>
                <a:rPr lang="en-US" sz="1600" b="1" dirty="0" smtClean="0"/>
                <a:t> Only 38 percent </a:t>
              </a:r>
              <a:r>
                <a:rPr lang="en-US" sz="1600" dirty="0" smtClean="0"/>
                <a:t>of  12th graders  read at grade level.</a:t>
              </a:r>
            </a:p>
            <a:p>
              <a:pPr lvl="0"/>
              <a:endParaRPr lang="en-US" sz="800" dirty="0" smtClean="0"/>
            </a:p>
            <a:p>
              <a:pPr lvl="0">
                <a:buFont typeface="Wingdings" pitchFamily="2" charset="2"/>
                <a:buChar char="§"/>
              </a:pPr>
              <a:r>
                <a:rPr lang="en-US" sz="1600" b="1" dirty="0" smtClean="0"/>
                <a:t> 67 percent </a:t>
              </a:r>
              <a:r>
                <a:rPr lang="en-US" sz="1600" dirty="0" smtClean="0"/>
                <a:t>of all fourth graders scored "below proficient” in reading</a:t>
              </a:r>
            </a:p>
            <a:p>
              <a:pPr lvl="0">
                <a:buFont typeface="Wingdings" pitchFamily="2" charset="2"/>
                <a:buChar char="§"/>
              </a:pPr>
              <a:endParaRPr lang="en-US" sz="1600" dirty="0" smtClean="0"/>
            </a:p>
            <a:p>
              <a:pPr lvl="0">
                <a:buFont typeface="Wingdings" pitchFamily="2" charset="2"/>
                <a:buChar char="§"/>
              </a:pPr>
              <a:r>
                <a:rPr lang="en-US" sz="1600" dirty="0" smtClean="0"/>
                <a:t> School dropout rate is about </a:t>
              </a:r>
              <a:r>
                <a:rPr lang="en-US" sz="1600" b="1" dirty="0" smtClean="0"/>
                <a:t>1.3 million</a:t>
              </a:r>
              <a:r>
                <a:rPr lang="en-US" sz="1600" dirty="0" smtClean="0"/>
                <a:t> a year</a:t>
              </a:r>
            </a:p>
            <a:p>
              <a:pPr lvl="0">
                <a:buFont typeface="Wingdings" pitchFamily="2" charset="2"/>
                <a:buChar char="§"/>
              </a:pPr>
              <a:endParaRPr lang="en-US" sz="800" dirty="0" smtClean="0"/>
            </a:p>
            <a:p>
              <a:pPr lvl="0"/>
              <a:r>
                <a:rPr lang="en-US" sz="1600" dirty="0" smtClean="0"/>
                <a:t> </a:t>
              </a:r>
              <a:endParaRPr lang="en-US" sz="1600" dirty="0"/>
            </a:p>
          </p:txBody>
        </p:sp>
        <p:sp>
          <p:nvSpPr>
            <p:cNvPr id="23" name="Rectangle 22"/>
            <p:cNvSpPr/>
            <p:nvPr/>
          </p:nvSpPr>
          <p:spPr>
            <a:xfrm>
              <a:off x="3505200" y="1219200"/>
              <a:ext cx="2209800" cy="2800767"/>
            </a:xfrm>
            <a:prstGeom prst="rect">
              <a:avLst/>
            </a:prstGeom>
            <a:ln w="38100">
              <a:solidFill>
                <a:schemeClr val="tx1"/>
              </a:solidFill>
            </a:ln>
          </p:spPr>
          <p:txBody>
            <a:bodyPr wrap="square">
              <a:spAutoFit/>
            </a:bodyPr>
            <a:lstStyle/>
            <a:p>
              <a:pPr>
                <a:buFont typeface="Wingdings" pitchFamily="2" charset="2"/>
                <a:buChar char="§"/>
              </a:pPr>
              <a:r>
                <a:rPr lang="en-US" sz="1600" b="1" dirty="0" smtClean="0"/>
                <a:t> 82 % </a:t>
              </a:r>
              <a:r>
                <a:rPr lang="en-US" sz="1600" dirty="0" smtClean="0"/>
                <a:t>of manufacturers have a shortage of skilled workers </a:t>
              </a:r>
            </a:p>
            <a:p>
              <a:pPr>
                <a:buFont typeface="Wingdings" pitchFamily="2" charset="2"/>
                <a:buChar char="§"/>
              </a:pPr>
              <a:endParaRPr lang="en-US" sz="800" dirty="0"/>
            </a:p>
            <a:p>
              <a:pPr>
                <a:buFont typeface="Wingdings" pitchFamily="2" charset="2"/>
                <a:buChar char="§"/>
              </a:pPr>
              <a:r>
                <a:rPr lang="en-US" sz="1600" dirty="0" smtClean="0"/>
                <a:t> </a:t>
              </a:r>
              <a:r>
                <a:rPr lang="en-US" sz="1600" b="1" dirty="0" smtClean="0"/>
                <a:t>600,000K</a:t>
              </a:r>
              <a:r>
                <a:rPr lang="en-US" sz="1600" dirty="0" smtClean="0"/>
                <a:t> skilled job openings are unfilled</a:t>
              </a:r>
            </a:p>
            <a:p>
              <a:pPr>
                <a:buFont typeface="Wingdings" pitchFamily="2" charset="2"/>
                <a:buChar char="§"/>
              </a:pPr>
              <a:endParaRPr lang="en-US" sz="800" dirty="0" smtClean="0"/>
            </a:p>
            <a:p>
              <a:pPr>
                <a:buFont typeface="Wingdings" pitchFamily="2" charset="2"/>
                <a:buChar char="§"/>
              </a:pPr>
              <a:r>
                <a:rPr lang="en-US" sz="1600" b="1" dirty="0" smtClean="0"/>
                <a:t> 2.7 million </a:t>
              </a:r>
              <a:r>
                <a:rPr lang="en-US" sz="1600" dirty="0" smtClean="0"/>
                <a:t>skilled workers likely to leave the labor force over the next </a:t>
              </a:r>
              <a:r>
                <a:rPr lang="en-US" sz="1600" b="1" dirty="0" smtClean="0"/>
                <a:t>10 years</a:t>
              </a:r>
            </a:p>
            <a:p>
              <a:pPr>
                <a:buFont typeface="Wingdings" pitchFamily="2" charset="2"/>
                <a:buChar char="§"/>
              </a:pPr>
              <a:endParaRPr lang="en-US" sz="1600" dirty="0" smtClean="0"/>
            </a:p>
          </p:txBody>
        </p:sp>
        <p:sp>
          <p:nvSpPr>
            <p:cNvPr id="28" name="TextBox 27"/>
            <p:cNvSpPr txBox="1"/>
            <p:nvPr/>
          </p:nvSpPr>
          <p:spPr>
            <a:xfrm>
              <a:off x="6781800" y="1219200"/>
              <a:ext cx="2133600" cy="2800767"/>
            </a:xfrm>
            <a:prstGeom prst="rect">
              <a:avLst/>
            </a:prstGeom>
            <a:noFill/>
            <a:ln w="38100">
              <a:solidFill>
                <a:schemeClr val="tx1"/>
              </a:solidFill>
            </a:ln>
          </p:spPr>
          <p:txBody>
            <a:bodyPr wrap="square" rtlCol="0">
              <a:spAutoFit/>
            </a:bodyPr>
            <a:lstStyle/>
            <a:p>
              <a:pPr>
                <a:buFont typeface="Wingdings" pitchFamily="2" charset="2"/>
                <a:buChar char="§"/>
              </a:pPr>
              <a:r>
                <a:rPr lang="en-US" sz="1600" b="1" dirty="0" smtClean="0"/>
                <a:t> 75% </a:t>
              </a:r>
              <a:r>
                <a:rPr lang="en-US" sz="1600" dirty="0" smtClean="0"/>
                <a:t>of  products  consumed is produced   at home</a:t>
              </a:r>
            </a:p>
            <a:p>
              <a:pPr>
                <a:buFont typeface="Wingdings" pitchFamily="2" charset="2"/>
                <a:buChar char="§"/>
              </a:pPr>
              <a:endParaRPr lang="en-US" sz="1600" dirty="0" smtClean="0"/>
            </a:p>
            <a:p>
              <a:pPr>
                <a:buFont typeface="Wingdings" pitchFamily="2" charset="2"/>
                <a:buChar char="§"/>
              </a:pPr>
              <a:r>
                <a:rPr lang="en-US" sz="1600" dirty="0" smtClean="0"/>
                <a:t> Smart actions by business leaders, educators, and policy makers could raise it to </a:t>
              </a:r>
              <a:r>
                <a:rPr lang="en-US" sz="1600" b="1" dirty="0" smtClean="0"/>
                <a:t>95%</a:t>
              </a:r>
            </a:p>
            <a:p>
              <a:endParaRPr lang="en-US" sz="1600" b="1" dirty="0" smtClean="0"/>
            </a:p>
            <a:p>
              <a:endParaRPr lang="en-US" sz="1600" b="1" dirty="0"/>
            </a:p>
          </p:txBody>
        </p:sp>
        <p:sp>
          <p:nvSpPr>
            <p:cNvPr id="42" name="Down Arrow 41"/>
            <p:cNvSpPr/>
            <p:nvPr/>
          </p:nvSpPr>
          <p:spPr>
            <a:xfrm>
              <a:off x="4509941" y="4114800"/>
              <a:ext cx="29065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Down Arrow 42"/>
            <p:cNvSpPr/>
            <p:nvPr/>
          </p:nvSpPr>
          <p:spPr>
            <a:xfrm>
              <a:off x="7696200" y="4114800"/>
              <a:ext cx="29065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Down Arrow 43"/>
            <p:cNvSpPr/>
            <p:nvPr/>
          </p:nvSpPr>
          <p:spPr>
            <a:xfrm>
              <a:off x="1233341" y="4114800"/>
              <a:ext cx="29065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838200" y="762000"/>
              <a:ext cx="1129989" cy="369332"/>
            </a:xfrm>
            <a:prstGeom prst="rect">
              <a:avLst/>
            </a:prstGeom>
            <a:noFill/>
          </p:spPr>
          <p:txBody>
            <a:bodyPr wrap="none" rtlCol="0">
              <a:spAutoFit/>
            </a:bodyPr>
            <a:lstStyle/>
            <a:p>
              <a:r>
                <a:rPr lang="en-US" b="1" dirty="0" smtClean="0"/>
                <a:t>Education</a:t>
              </a:r>
              <a:endParaRPr lang="en-US" b="1" dirty="0"/>
            </a:p>
          </p:txBody>
        </p:sp>
        <p:sp>
          <p:nvSpPr>
            <p:cNvPr id="31" name="TextBox 30"/>
            <p:cNvSpPr txBox="1"/>
            <p:nvPr/>
          </p:nvSpPr>
          <p:spPr>
            <a:xfrm>
              <a:off x="3723673" y="762000"/>
              <a:ext cx="1601208" cy="369332"/>
            </a:xfrm>
            <a:prstGeom prst="rect">
              <a:avLst/>
            </a:prstGeom>
            <a:noFill/>
          </p:spPr>
          <p:txBody>
            <a:bodyPr wrap="none" rtlCol="0">
              <a:spAutoFit/>
            </a:bodyPr>
            <a:lstStyle/>
            <a:p>
              <a:r>
                <a:rPr lang="en-US" b="1" dirty="0" smtClean="0"/>
                <a:t>Manufacturing</a:t>
              </a:r>
              <a:endParaRPr lang="en-US" b="1" dirty="0"/>
            </a:p>
          </p:txBody>
        </p:sp>
        <p:sp>
          <p:nvSpPr>
            <p:cNvPr id="32" name="TextBox 31"/>
            <p:cNvSpPr txBox="1"/>
            <p:nvPr/>
          </p:nvSpPr>
          <p:spPr>
            <a:xfrm>
              <a:off x="7254037" y="838200"/>
              <a:ext cx="1051763" cy="369332"/>
            </a:xfrm>
            <a:prstGeom prst="rect">
              <a:avLst/>
            </a:prstGeom>
            <a:noFill/>
          </p:spPr>
          <p:txBody>
            <a:bodyPr wrap="none" rtlCol="0">
              <a:spAutoFit/>
            </a:bodyPr>
            <a:lstStyle/>
            <a:p>
              <a:r>
                <a:rPr lang="en-US" b="1" dirty="0" smtClean="0"/>
                <a:t>Economy</a:t>
              </a:r>
              <a:endParaRPr lang="en-US" b="1" dirty="0"/>
            </a:p>
          </p:txBody>
        </p:sp>
      </p:grpSp>
      <p:pic>
        <p:nvPicPr>
          <p:cNvPr id="4" name="Picture 3"/>
          <p:cNvPicPr>
            <a:picLocks noChangeAspect="1"/>
          </p:cNvPicPr>
          <p:nvPr/>
        </p:nvPicPr>
        <p:blipFill>
          <a:blip r:embed="rId2"/>
          <a:stretch>
            <a:fillRect/>
          </a:stretch>
        </p:blipFill>
        <p:spPr>
          <a:xfrm>
            <a:off x="1219200" y="455261"/>
            <a:ext cx="6913463" cy="49381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websiteroadmap.png"/>
          <p:cNvPicPr>
            <a:picLocks noChangeAspect="1"/>
          </p:cNvPicPr>
          <p:nvPr/>
        </p:nvPicPr>
        <p:blipFill>
          <a:blip r:embed="rId2" cstate="print"/>
          <a:stretch>
            <a:fillRect/>
          </a:stretch>
        </p:blipFill>
        <p:spPr>
          <a:xfrm>
            <a:off x="152400" y="2133600"/>
            <a:ext cx="8839200" cy="2602468"/>
          </a:xfrm>
          <a:prstGeom prst="rect">
            <a:avLst/>
          </a:prstGeom>
        </p:spPr>
      </p:pic>
      <p:sp>
        <p:nvSpPr>
          <p:cNvPr id="16" name="Callout"/>
          <p:cNvSpPr>
            <a:spLocks noChangeArrowheads="1"/>
          </p:cNvSpPr>
          <p:nvPr/>
        </p:nvSpPr>
        <p:spPr bwMode="gray">
          <a:xfrm>
            <a:off x="301171" y="957942"/>
            <a:ext cx="1828800" cy="1207532"/>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ctr" defTabSz="914400" rtl="0" eaLnBrk="1" fontAlgn="base" latinLnBrk="0" hangingPunct="1">
              <a:lnSpc>
                <a:spcPct val="100000"/>
              </a:lnSpc>
              <a:spcBef>
                <a:spcPct val="0"/>
              </a:spcBef>
              <a:spcAft>
                <a:spcPct val="0"/>
              </a:spcAft>
              <a:buClrTx/>
              <a:buSzTx/>
              <a:tabLst/>
              <a:defRPr/>
            </a:pPr>
            <a:r>
              <a:rPr lang="en-US" sz="1400" b="1" dirty="0" smtClean="0">
                <a:solidFill>
                  <a:srgbClr val="000000"/>
                </a:solidFill>
                <a:latin typeface="Arial" pitchFamily="34" charset="0"/>
                <a:cs typeface="Arial" pitchFamily="34" charset="0"/>
              </a:rPr>
              <a:t>Birth</a:t>
            </a:r>
            <a:endParaRPr lang="en-US" sz="1000" b="1" dirty="0" smtClean="0">
              <a:solidFill>
                <a:srgbClr val="000000"/>
              </a:solidFill>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 typeface="+mj-lt"/>
              <a:buAutoNum type="arabicPeriod"/>
              <a:tabLst/>
              <a:defRPr/>
            </a:pPr>
            <a:r>
              <a:rPr lang="en-US" sz="1000" dirty="0" smtClean="0">
                <a:solidFill>
                  <a:srgbClr val="000000"/>
                </a:solidFill>
                <a:latin typeface="Arial" pitchFamily="34" charset="0"/>
                <a:cs typeface="Arial" pitchFamily="34" charset="0"/>
              </a:rPr>
              <a:t>Has a stable relationship with parent/caregiver</a:t>
            </a:r>
          </a:p>
          <a:p>
            <a:pPr marL="228600" marR="0" lvl="0" indent="-228600"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cs typeface="Arial" pitchFamily="34" charset="0"/>
              </a:rPr>
              <a:t>Responds to parent/caregiver</a:t>
            </a:r>
            <a:r>
              <a:rPr lang="en-US" sz="1000" dirty="0">
                <a:solidFill>
                  <a:srgbClr val="000000"/>
                </a:solidFill>
                <a:latin typeface="Arial" pitchFamily="34" charset="0"/>
                <a:cs typeface="Arial" pitchFamily="34" charset="0"/>
              </a:rPr>
              <a:t> </a:t>
            </a:r>
          </a:p>
          <a:p>
            <a:pPr marL="228600" marR="0" lvl="0" indent="-228600"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Arial" pitchFamily="34" charset="0"/>
                <a:cs typeface="Arial" pitchFamily="34" charset="0"/>
              </a:rPr>
              <a:t>Parent</a:t>
            </a:r>
            <a:r>
              <a:rPr lang="en-US" sz="1000" dirty="0" smtClean="0">
                <a:solidFill>
                  <a:srgbClr val="000000"/>
                </a:solidFill>
                <a:latin typeface="Arial" pitchFamily="34" charset="0"/>
                <a:cs typeface="Arial" pitchFamily="34" charset="0"/>
              </a:rPr>
              <a:t>/Caregiver understands milestones</a:t>
            </a:r>
            <a:endParaRPr kumimoji="0" lang="en-US" sz="1000" b="0" i="0" u="none" strike="noStrike" kern="1200" cap="none" spc="0" normalizeH="0" baseline="0" noProof="0" dirty="0">
              <a:ln>
                <a:noFill/>
              </a:ln>
              <a:solidFill>
                <a:srgbClr val="000000"/>
              </a:solidFill>
              <a:effectLst/>
              <a:uLnTx/>
              <a:uFillTx/>
              <a:latin typeface="Arial" pitchFamily="34" charset="0"/>
              <a:cs typeface="Arial" pitchFamily="34" charset="0"/>
            </a:endParaRPr>
          </a:p>
        </p:txBody>
      </p:sp>
      <p:cxnSp>
        <p:nvCxnSpPr>
          <p:cNvPr id="17" name="AutoShape 3"/>
          <p:cNvCxnSpPr>
            <a:cxnSpLocks noChangeShapeType="1"/>
          </p:cNvCxnSpPr>
          <p:nvPr/>
        </p:nvCxnSpPr>
        <p:spPr bwMode="gray">
          <a:xfrm flipH="1">
            <a:off x="457200" y="2165474"/>
            <a:ext cx="758371" cy="1111126"/>
          </a:xfrm>
          <a:prstGeom prst="straightConnector1">
            <a:avLst/>
          </a:prstGeom>
          <a:noFill/>
          <a:ln w="9525">
            <a:solidFill>
              <a:srgbClr val="2DA2BF"/>
            </a:solidFill>
            <a:round/>
            <a:headEnd/>
            <a:tailEnd/>
          </a:ln>
        </p:spPr>
      </p:cxnSp>
      <p:sp>
        <p:nvSpPr>
          <p:cNvPr id="24" name="Callout"/>
          <p:cNvSpPr>
            <a:spLocks noChangeArrowheads="1"/>
          </p:cNvSpPr>
          <p:nvPr/>
        </p:nvSpPr>
        <p:spPr bwMode="gray">
          <a:xfrm>
            <a:off x="377599" y="4736068"/>
            <a:ext cx="1893420" cy="1054340"/>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Ages 0-4</a:t>
            </a:r>
            <a:endParaRPr lang="en-US" sz="1000" b="1" dirty="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4"/>
              <a:defRPr/>
            </a:pPr>
            <a:r>
              <a:rPr lang="en-US" sz="1000" dirty="0" smtClean="0">
                <a:solidFill>
                  <a:srgbClr val="000000"/>
                </a:solidFill>
                <a:latin typeface="Arial" pitchFamily="34" charset="0"/>
                <a:cs typeface="Arial" pitchFamily="34" charset="0"/>
              </a:rPr>
              <a:t>Uses exploration &amp; discovery to understand surroundings</a:t>
            </a:r>
          </a:p>
          <a:p>
            <a:pPr marL="228600" lvl="0" indent="-228600" fontAlgn="base">
              <a:spcBef>
                <a:spcPct val="0"/>
              </a:spcBef>
              <a:spcAft>
                <a:spcPct val="0"/>
              </a:spcAft>
              <a:buFont typeface="+mj-lt"/>
              <a:buAutoNum type="arabicPeriod" startAt="4"/>
              <a:defRPr/>
            </a:pPr>
            <a:r>
              <a:rPr lang="en-US" sz="1000" dirty="0" smtClean="0">
                <a:solidFill>
                  <a:srgbClr val="000000"/>
                </a:solidFill>
                <a:latin typeface="Arial" pitchFamily="34" charset="0"/>
                <a:cs typeface="Arial" pitchFamily="34" charset="0"/>
              </a:rPr>
              <a:t>Develops letter knowledge &amp; reading sensitivity</a:t>
            </a:r>
            <a:endParaRPr lang="en-US" sz="1000" dirty="0">
              <a:solidFill>
                <a:srgbClr val="000000"/>
              </a:solidFill>
              <a:latin typeface="Arial" pitchFamily="34" charset="0"/>
              <a:cs typeface="Arial" pitchFamily="34" charset="0"/>
            </a:endParaRPr>
          </a:p>
        </p:txBody>
      </p:sp>
      <p:cxnSp>
        <p:nvCxnSpPr>
          <p:cNvPr id="25" name="AutoShape 3"/>
          <p:cNvCxnSpPr>
            <a:cxnSpLocks noChangeShapeType="1"/>
            <a:stCxn id="24" idx="0"/>
          </p:cNvCxnSpPr>
          <p:nvPr/>
        </p:nvCxnSpPr>
        <p:spPr bwMode="gray">
          <a:xfrm flipV="1">
            <a:off x="1324309" y="3962400"/>
            <a:ext cx="0" cy="773668"/>
          </a:xfrm>
          <a:prstGeom prst="straightConnector1">
            <a:avLst/>
          </a:prstGeom>
          <a:noFill/>
          <a:ln w="9525">
            <a:solidFill>
              <a:srgbClr val="2DA2BF"/>
            </a:solidFill>
            <a:round/>
            <a:headEnd/>
            <a:tailEnd/>
          </a:ln>
        </p:spPr>
      </p:cxnSp>
      <p:sp>
        <p:nvSpPr>
          <p:cNvPr id="32" name="Rectangle 2"/>
          <p:cNvSpPr txBox="1">
            <a:spLocks noChangeArrowheads="1"/>
          </p:cNvSpPr>
          <p:nvPr/>
        </p:nvSpPr>
        <p:spPr bwMode="gray">
          <a:xfrm>
            <a:off x="401638" y="373977"/>
            <a:ext cx="83454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800" dirty="0" smtClean="0">
                <a:latin typeface="Arial" pitchFamily="34" charset="0"/>
                <a:cs typeface="Arial" pitchFamily="34" charset="0"/>
              </a:rPr>
              <a:t>Cradle to Career Roadmap – Milestones</a:t>
            </a:r>
          </a:p>
        </p:txBody>
      </p:sp>
      <p:sp>
        <p:nvSpPr>
          <p:cNvPr id="33" name="Line 35"/>
          <p:cNvSpPr>
            <a:spLocks noChangeShapeType="1"/>
          </p:cNvSpPr>
          <p:nvPr/>
        </p:nvSpPr>
        <p:spPr bwMode="gray">
          <a:xfrm>
            <a:off x="392113" y="838200"/>
            <a:ext cx="8355012" cy="0"/>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37" name="Callout"/>
          <p:cNvSpPr>
            <a:spLocks noChangeArrowheads="1"/>
          </p:cNvSpPr>
          <p:nvPr/>
        </p:nvSpPr>
        <p:spPr bwMode="gray">
          <a:xfrm>
            <a:off x="2438400" y="957942"/>
            <a:ext cx="1893420" cy="1175657"/>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Kindergarten</a:t>
            </a:r>
            <a:endParaRPr lang="en-US" sz="1000" b="1" dirty="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6"/>
              <a:defRPr/>
            </a:pPr>
            <a:r>
              <a:rPr lang="en-US" sz="1000" dirty="0" smtClean="0">
                <a:solidFill>
                  <a:srgbClr val="000000"/>
                </a:solidFill>
                <a:latin typeface="Arial" pitchFamily="34" charset="0"/>
                <a:cs typeface="Arial" pitchFamily="34" charset="0"/>
              </a:rPr>
              <a:t>Participates in high quality preschool</a:t>
            </a:r>
          </a:p>
          <a:p>
            <a:pPr marL="228600" lvl="0" indent="-228600" fontAlgn="base">
              <a:spcBef>
                <a:spcPct val="0"/>
              </a:spcBef>
              <a:spcAft>
                <a:spcPct val="0"/>
              </a:spcAft>
              <a:buFont typeface="+mj-lt"/>
              <a:buAutoNum type="arabicPeriod" startAt="6"/>
              <a:defRPr/>
            </a:pPr>
            <a:r>
              <a:rPr lang="en-US" sz="1000" dirty="0" smtClean="0">
                <a:solidFill>
                  <a:srgbClr val="000000"/>
                </a:solidFill>
                <a:latin typeface="Arial" pitchFamily="34" charset="0"/>
                <a:cs typeface="Arial" pitchFamily="34" charset="0"/>
              </a:rPr>
              <a:t>Exhibits learning skills (i.e. social competence)</a:t>
            </a:r>
          </a:p>
          <a:p>
            <a:pPr marL="228600" lvl="0" indent="-228600" fontAlgn="base">
              <a:spcBef>
                <a:spcPct val="0"/>
              </a:spcBef>
              <a:spcAft>
                <a:spcPct val="0"/>
              </a:spcAft>
              <a:buFont typeface="+mj-lt"/>
              <a:buAutoNum type="arabicPeriod" startAt="6"/>
              <a:defRPr/>
            </a:pPr>
            <a:r>
              <a:rPr lang="en-US" sz="1000" dirty="0" smtClean="0">
                <a:solidFill>
                  <a:srgbClr val="000000"/>
                </a:solidFill>
                <a:latin typeface="Arial" pitchFamily="34" charset="0"/>
                <a:cs typeface="Arial" pitchFamily="34" charset="0"/>
              </a:rPr>
              <a:t>Participates in full day kindergarten </a:t>
            </a:r>
            <a:endParaRPr lang="en-US" sz="1000" dirty="0">
              <a:solidFill>
                <a:srgbClr val="000000"/>
              </a:solidFill>
              <a:latin typeface="Arial" pitchFamily="34" charset="0"/>
              <a:cs typeface="Arial" pitchFamily="34" charset="0"/>
            </a:endParaRPr>
          </a:p>
        </p:txBody>
      </p:sp>
      <p:cxnSp>
        <p:nvCxnSpPr>
          <p:cNvPr id="38" name="AutoShape 3"/>
          <p:cNvCxnSpPr>
            <a:cxnSpLocks noChangeShapeType="1"/>
            <a:stCxn id="37" idx="2"/>
          </p:cNvCxnSpPr>
          <p:nvPr/>
        </p:nvCxnSpPr>
        <p:spPr bwMode="gray">
          <a:xfrm flipH="1">
            <a:off x="2438400" y="2133599"/>
            <a:ext cx="946710" cy="1143001"/>
          </a:xfrm>
          <a:prstGeom prst="straightConnector1">
            <a:avLst/>
          </a:prstGeom>
          <a:noFill/>
          <a:ln w="9525">
            <a:solidFill>
              <a:srgbClr val="2DA2BF"/>
            </a:solidFill>
            <a:round/>
            <a:headEnd/>
            <a:tailEnd/>
          </a:ln>
        </p:spPr>
      </p:cxnSp>
      <p:sp>
        <p:nvSpPr>
          <p:cNvPr id="45" name="Callout"/>
          <p:cNvSpPr>
            <a:spLocks noChangeArrowheads="1"/>
          </p:cNvSpPr>
          <p:nvPr/>
        </p:nvSpPr>
        <p:spPr bwMode="gray">
          <a:xfrm>
            <a:off x="2676199" y="4736068"/>
            <a:ext cx="1893420" cy="1207532"/>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Grades 4-7</a:t>
            </a:r>
            <a:endParaRPr lang="en-US" sz="1000" b="1" dirty="0" smtClean="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9"/>
              <a:defRPr/>
            </a:pPr>
            <a:r>
              <a:rPr lang="en-US" sz="1000" dirty="0" smtClean="0">
                <a:solidFill>
                  <a:srgbClr val="000000"/>
                </a:solidFill>
                <a:latin typeface="Arial" pitchFamily="34" charset="0"/>
                <a:cs typeface="Arial" pitchFamily="34" charset="0"/>
              </a:rPr>
              <a:t>Reads at a 4</a:t>
            </a:r>
            <a:r>
              <a:rPr lang="en-US" sz="1000" baseline="30000" dirty="0" smtClean="0">
                <a:solidFill>
                  <a:srgbClr val="000000"/>
                </a:solidFill>
                <a:latin typeface="Arial" pitchFamily="34" charset="0"/>
                <a:cs typeface="Arial" pitchFamily="34" charset="0"/>
              </a:rPr>
              <a:t>th</a:t>
            </a:r>
            <a:r>
              <a:rPr lang="en-US" sz="1000" dirty="0" smtClean="0">
                <a:solidFill>
                  <a:srgbClr val="000000"/>
                </a:solidFill>
                <a:latin typeface="Arial" pitchFamily="34" charset="0"/>
                <a:cs typeface="Arial" pitchFamily="34" charset="0"/>
              </a:rPr>
              <a:t> grade reading level</a:t>
            </a:r>
          </a:p>
          <a:p>
            <a:pPr marL="228600" lvl="0" indent="-228600" fontAlgn="base">
              <a:spcBef>
                <a:spcPct val="0"/>
              </a:spcBef>
              <a:spcAft>
                <a:spcPct val="0"/>
              </a:spcAft>
              <a:buFont typeface="+mj-lt"/>
              <a:buAutoNum type="arabicPeriod" startAt="9"/>
              <a:defRPr/>
            </a:pPr>
            <a:r>
              <a:rPr lang="en-US" sz="1000" dirty="0" smtClean="0">
                <a:solidFill>
                  <a:srgbClr val="000000"/>
                </a:solidFill>
                <a:latin typeface="Arial" pitchFamily="34" charset="0"/>
                <a:cs typeface="Arial" pitchFamily="34" charset="0"/>
              </a:rPr>
              <a:t>Has a clear expectation of charting a career path for joining the workforce or college</a:t>
            </a:r>
            <a:endParaRPr lang="en-US" sz="1000" dirty="0">
              <a:solidFill>
                <a:srgbClr val="000000"/>
              </a:solidFill>
              <a:latin typeface="Arial" pitchFamily="34" charset="0"/>
              <a:cs typeface="Arial" pitchFamily="34" charset="0"/>
            </a:endParaRPr>
          </a:p>
        </p:txBody>
      </p:sp>
      <p:cxnSp>
        <p:nvCxnSpPr>
          <p:cNvPr id="46" name="AutoShape 3"/>
          <p:cNvCxnSpPr>
            <a:cxnSpLocks noChangeShapeType="1"/>
            <a:stCxn id="45" idx="0"/>
          </p:cNvCxnSpPr>
          <p:nvPr/>
        </p:nvCxnSpPr>
        <p:spPr bwMode="gray">
          <a:xfrm flipV="1">
            <a:off x="3622909" y="4114800"/>
            <a:ext cx="110891" cy="621268"/>
          </a:xfrm>
          <a:prstGeom prst="straightConnector1">
            <a:avLst/>
          </a:prstGeom>
          <a:noFill/>
          <a:ln w="9525">
            <a:solidFill>
              <a:srgbClr val="2DA2BF"/>
            </a:solidFill>
            <a:round/>
            <a:headEnd/>
            <a:tailEnd/>
          </a:ln>
        </p:spPr>
      </p:cxnSp>
      <p:sp>
        <p:nvSpPr>
          <p:cNvPr id="49" name="Callout"/>
          <p:cNvSpPr>
            <a:spLocks noChangeArrowheads="1"/>
          </p:cNvSpPr>
          <p:nvPr/>
        </p:nvSpPr>
        <p:spPr bwMode="gray">
          <a:xfrm>
            <a:off x="4574381" y="973879"/>
            <a:ext cx="1893420" cy="1175657"/>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Grades 8-9</a:t>
            </a:r>
            <a:endParaRPr lang="en-US" sz="1000" b="1" dirty="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11"/>
              <a:defRPr/>
            </a:pPr>
            <a:r>
              <a:rPr lang="en-US" sz="1000" dirty="0" smtClean="0">
                <a:solidFill>
                  <a:srgbClr val="000000"/>
                </a:solidFill>
                <a:latin typeface="Arial" pitchFamily="34" charset="0"/>
                <a:cs typeface="Arial" pitchFamily="34" charset="0"/>
              </a:rPr>
              <a:t>Masters Algebra 1</a:t>
            </a:r>
          </a:p>
          <a:p>
            <a:pPr marL="228600" lvl="0" indent="-228600" fontAlgn="base">
              <a:spcBef>
                <a:spcPct val="0"/>
              </a:spcBef>
              <a:spcAft>
                <a:spcPct val="0"/>
              </a:spcAft>
              <a:buFont typeface="+mj-lt"/>
              <a:buAutoNum type="arabicPeriod" startAt="11"/>
              <a:defRPr/>
            </a:pPr>
            <a:r>
              <a:rPr lang="en-US" sz="1000" dirty="0" smtClean="0">
                <a:solidFill>
                  <a:srgbClr val="000000"/>
                </a:solidFill>
                <a:latin typeface="Arial" pitchFamily="34" charset="0"/>
                <a:cs typeface="Arial" pitchFamily="34" charset="0"/>
              </a:rPr>
              <a:t>Demonstrates social emotional competence</a:t>
            </a:r>
          </a:p>
          <a:p>
            <a:pPr marL="228600" lvl="0" indent="-228600" fontAlgn="base">
              <a:spcBef>
                <a:spcPct val="0"/>
              </a:spcBef>
              <a:spcAft>
                <a:spcPct val="0"/>
              </a:spcAft>
              <a:buFont typeface="+mj-lt"/>
              <a:buAutoNum type="arabicPeriod" startAt="11"/>
              <a:defRPr/>
            </a:pPr>
            <a:r>
              <a:rPr lang="en-US" sz="1000" dirty="0" smtClean="0">
                <a:solidFill>
                  <a:srgbClr val="000000"/>
                </a:solidFill>
                <a:latin typeface="Arial" pitchFamily="34" charset="0"/>
                <a:cs typeface="Arial" pitchFamily="34" charset="0"/>
              </a:rPr>
              <a:t>Engages in community &amp; campus organizations</a:t>
            </a:r>
            <a:endParaRPr lang="en-US" sz="1000" dirty="0">
              <a:solidFill>
                <a:srgbClr val="000000"/>
              </a:solidFill>
              <a:latin typeface="Arial" pitchFamily="34" charset="0"/>
              <a:cs typeface="Arial" pitchFamily="34" charset="0"/>
            </a:endParaRPr>
          </a:p>
        </p:txBody>
      </p:sp>
      <p:cxnSp>
        <p:nvCxnSpPr>
          <p:cNvPr id="50" name="AutoShape 3"/>
          <p:cNvCxnSpPr>
            <a:cxnSpLocks noChangeShapeType="1"/>
            <a:stCxn id="49" idx="2"/>
          </p:cNvCxnSpPr>
          <p:nvPr/>
        </p:nvCxnSpPr>
        <p:spPr bwMode="gray">
          <a:xfrm flipH="1">
            <a:off x="5181601" y="2149536"/>
            <a:ext cx="339490" cy="1127064"/>
          </a:xfrm>
          <a:prstGeom prst="straightConnector1">
            <a:avLst/>
          </a:prstGeom>
          <a:noFill/>
          <a:ln w="9525">
            <a:solidFill>
              <a:srgbClr val="2DA2BF"/>
            </a:solidFill>
            <a:round/>
            <a:headEnd/>
            <a:tailEnd/>
          </a:ln>
        </p:spPr>
      </p:cxnSp>
      <p:sp>
        <p:nvSpPr>
          <p:cNvPr id="52" name="Callout"/>
          <p:cNvSpPr>
            <a:spLocks noChangeArrowheads="1"/>
          </p:cNvSpPr>
          <p:nvPr/>
        </p:nvSpPr>
        <p:spPr bwMode="gray">
          <a:xfrm>
            <a:off x="4876800" y="4725182"/>
            <a:ext cx="1893420" cy="1523218"/>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endParaRPr lang="en-US" sz="1400" b="1" dirty="0" smtClean="0">
              <a:solidFill>
                <a:srgbClr val="000000"/>
              </a:solidFill>
              <a:latin typeface="Arial" pitchFamily="34" charset="0"/>
              <a:cs typeface="Arial" pitchFamily="34" charset="0"/>
            </a:endParaRPr>
          </a:p>
          <a:p>
            <a:pPr lvl="0" algn="ctr" fontAlgn="base">
              <a:spcBef>
                <a:spcPct val="0"/>
              </a:spcBef>
              <a:spcAft>
                <a:spcPct val="0"/>
              </a:spcAft>
              <a:defRPr/>
            </a:pPr>
            <a:endParaRPr lang="en-US" sz="1400" b="1" dirty="0">
              <a:solidFill>
                <a:srgbClr val="000000"/>
              </a:solidFill>
              <a:latin typeface="Arial" pitchFamily="34" charset="0"/>
              <a:cs typeface="Arial" pitchFamily="34" charset="0"/>
            </a:endParaRPr>
          </a:p>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Grades 10-12</a:t>
            </a:r>
            <a:endParaRPr lang="en-US" sz="1000" b="1" dirty="0" smtClean="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14"/>
              <a:defRPr/>
            </a:pPr>
            <a:r>
              <a:rPr lang="en-US" sz="1000" dirty="0" smtClean="0">
                <a:solidFill>
                  <a:srgbClr val="000000"/>
                </a:solidFill>
                <a:latin typeface="Arial" pitchFamily="34" charset="0"/>
                <a:cs typeface="Arial" pitchFamily="34" charset="0"/>
              </a:rPr>
              <a:t>Develops a career plan &amp; establishes goals</a:t>
            </a:r>
          </a:p>
          <a:p>
            <a:pPr marL="228600" lvl="0" indent="-228600" fontAlgn="base">
              <a:spcBef>
                <a:spcPct val="0"/>
              </a:spcBef>
              <a:spcAft>
                <a:spcPct val="0"/>
              </a:spcAft>
              <a:buFont typeface="+mj-lt"/>
              <a:buAutoNum type="arabicPeriod" startAt="14"/>
              <a:defRPr/>
            </a:pPr>
            <a:r>
              <a:rPr lang="en-US" sz="1000" dirty="0" smtClean="0">
                <a:solidFill>
                  <a:srgbClr val="000000"/>
                </a:solidFill>
                <a:latin typeface="Arial" pitchFamily="34" charset="0"/>
                <a:cs typeface="Arial" pitchFamily="34" charset="0"/>
              </a:rPr>
              <a:t>Passes at least 5, 9</a:t>
            </a:r>
            <a:r>
              <a:rPr lang="en-US" sz="1000" baseline="30000" dirty="0" smtClean="0">
                <a:solidFill>
                  <a:srgbClr val="000000"/>
                </a:solidFill>
                <a:latin typeface="Arial" pitchFamily="34" charset="0"/>
                <a:cs typeface="Arial" pitchFamily="34" charset="0"/>
              </a:rPr>
              <a:t>th</a:t>
            </a:r>
            <a:r>
              <a:rPr lang="en-US" sz="1000" dirty="0" smtClean="0">
                <a:solidFill>
                  <a:srgbClr val="000000"/>
                </a:solidFill>
                <a:latin typeface="Arial" pitchFamily="34" charset="0"/>
                <a:cs typeface="Arial" pitchFamily="34" charset="0"/>
              </a:rPr>
              <a:t> grade courses with no failing grades</a:t>
            </a:r>
          </a:p>
          <a:p>
            <a:pPr marL="228600" lvl="0" indent="-228600" fontAlgn="base">
              <a:spcBef>
                <a:spcPct val="0"/>
              </a:spcBef>
              <a:spcAft>
                <a:spcPct val="0"/>
              </a:spcAft>
              <a:buFont typeface="+mj-lt"/>
              <a:buAutoNum type="arabicPeriod" startAt="14"/>
              <a:defRPr/>
            </a:pPr>
            <a:r>
              <a:rPr lang="en-US" sz="1000" dirty="0" smtClean="0">
                <a:solidFill>
                  <a:srgbClr val="000000"/>
                </a:solidFill>
                <a:latin typeface="Arial" pitchFamily="34" charset="0"/>
                <a:cs typeface="Arial" pitchFamily="34" charset="0"/>
              </a:rPr>
              <a:t>Masters advanced math &amp; science  with  career ready skills </a:t>
            </a:r>
          </a:p>
          <a:p>
            <a:pPr marL="228600" lvl="0" indent="-228600" fontAlgn="base">
              <a:spcBef>
                <a:spcPct val="0"/>
              </a:spcBef>
              <a:spcAft>
                <a:spcPct val="0"/>
              </a:spcAft>
              <a:buFont typeface="+mj-lt"/>
              <a:buAutoNum type="arabicPeriod" startAt="14"/>
              <a:defRPr/>
            </a:pPr>
            <a:endParaRPr lang="en-US" sz="1000" dirty="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14"/>
              <a:defRPr/>
            </a:pPr>
            <a:endParaRPr lang="en-US" sz="1000" dirty="0" smtClean="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14"/>
              <a:defRPr/>
            </a:pPr>
            <a:endParaRPr lang="en-US" sz="1000" dirty="0">
              <a:solidFill>
                <a:srgbClr val="000000"/>
              </a:solidFill>
              <a:latin typeface="Arial" pitchFamily="34" charset="0"/>
              <a:cs typeface="Arial" pitchFamily="34" charset="0"/>
            </a:endParaRPr>
          </a:p>
        </p:txBody>
      </p:sp>
      <p:cxnSp>
        <p:nvCxnSpPr>
          <p:cNvPr id="53" name="AutoShape 3"/>
          <p:cNvCxnSpPr>
            <a:cxnSpLocks noChangeShapeType="1"/>
            <a:stCxn id="52" idx="0"/>
          </p:cNvCxnSpPr>
          <p:nvPr/>
        </p:nvCxnSpPr>
        <p:spPr bwMode="gray">
          <a:xfrm flipV="1">
            <a:off x="5823510" y="4114800"/>
            <a:ext cx="348690" cy="610382"/>
          </a:xfrm>
          <a:prstGeom prst="straightConnector1">
            <a:avLst/>
          </a:prstGeom>
          <a:noFill/>
          <a:ln w="9525">
            <a:solidFill>
              <a:srgbClr val="2DA2BF"/>
            </a:solidFill>
            <a:round/>
            <a:headEnd/>
            <a:tailEnd/>
          </a:ln>
        </p:spPr>
      </p:cxnSp>
      <p:sp>
        <p:nvSpPr>
          <p:cNvPr id="57" name="Callout"/>
          <p:cNvSpPr>
            <a:spLocks noChangeArrowheads="1"/>
          </p:cNvSpPr>
          <p:nvPr/>
        </p:nvSpPr>
        <p:spPr bwMode="gray">
          <a:xfrm>
            <a:off x="6853705" y="914400"/>
            <a:ext cx="1893420" cy="1312122"/>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Freshman</a:t>
            </a:r>
            <a:endParaRPr lang="en-US" sz="1000" b="1" dirty="0">
              <a:solidFill>
                <a:srgbClr val="000000"/>
              </a:solidFill>
              <a:latin typeface="Arial" pitchFamily="34" charset="0"/>
              <a:cs typeface="Arial" pitchFamily="34" charset="0"/>
            </a:endParaRPr>
          </a:p>
          <a:p>
            <a:pPr marL="228600" lvl="0" indent="-228600" fontAlgn="base">
              <a:spcBef>
                <a:spcPct val="0"/>
              </a:spcBef>
              <a:spcAft>
                <a:spcPct val="0"/>
              </a:spcAft>
              <a:buFont typeface="+mj-lt"/>
              <a:buAutoNum type="arabicPeriod" startAt="17"/>
              <a:defRPr/>
            </a:pPr>
            <a:r>
              <a:rPr lang="en-US" sz="1000" dirty="0" smtClean="0">
                <a:solidFill>
                  <a:srgbClr val="000000"/>
                </a:solidFill>
                <a:latin typeface="Arial" pitchFamily="34" charset="0"/>
                <a:cs typeface="Arial" pitchFamily="34" charset="0"/>
              </a:rPr>
              <a:t>Participates in freshman seminars</a:t>
            </a:r>
          </a:p>
          <a:p>
            <a:pPr marL="228600" lvl="0" indent="-228600" fontAlgn="base">
              <a:spcBef>
                <a:spcPct val="0"/>
              </a:spcBef>
              <a:spcAft>
                <a:spcPct val="0"/>
              </a:spcAft>
              <a:buFont typeface="+mj-lt"/>
              <a:buAutoNum type="arabicPeriod" startAt="17"/>
              <a:defRPr/>
            </a:pPr>
            <a:r>
              <a:rPr lang="en-US" sz="1000" dirty="0" smtClean="0">
                <a:solidFill>
                  <a:srgbClr val="000000"/>
                </a:solidFill>
                <a:latin typeface="Arial" pitchFamily="34" charset="0"/>
                <a:cs typeface="Arial" pitchFamily="34" charset="0"/>
              </a:rPr>
              <a:t>Has sufficient financial aid</a:t>
            </a:r>
          </a:p>
          <a:p>
            <a:pPr marL="228600" lvl="0" indent="-228600" fontAlgn="base">
              <a:spcBef>
                <a:spcPct val="0"/>
              </a:spcBef>
              <a:spcAft>
                <a:spcPct val="0"/>
              </a:spcAft>
              <a:buFont typeface="+mj-lt"/>
              <a:buAutoNum type="arabicPeriod" startAt="17"/>
              <a:defRPr/>
            </a:pPr>
            <a:r>
              <a:rPr lang="en-US" sz="1000" dirty="0" smtClean="0">
                <a:solidFill>
                  <a:srgbClr val="000000"/>
                </a:solidFill>
                <a:latin typeface="Arial" pitchFamily="34" charset="0"/>
                <a:cs typeface="Arial" pitchFamily="34" charset="0"/>
              </a:rPr>
              <a:t>Engages in community &amp; campus organizations</a:t>
            </a:r>
          </a:p>
          <a:p>
            <a:pPr marL="228600" lvl="0" indent="-228600" fontAlgn="base">
              <a:spcBef>
                <a:spcPct val="0"/>
              </a:spcBef>
              <a:spcAft>
                <a:spcPct val="0"/>
              </a:spcAft>
              <a:buFont typeface="+mj-lt"/>
              <a:buAutoNum type="arabicPeriod" startAt="17"/>
              <a:defRPr/>
            </a:pPr>
            <a:r>
              <a:rPr lang="en-US" sz="1000" dirty="0" smtClean="0">
                <a:solidFill>
                  <a:srgbClr val="000000"/>
                </a:solidFill>
                <a:latin typeface="Arial" pitchFamily="34" charset="0"/>
                <a:cs typeface="Arial" pitchFamily="34" charset="0"/>
              </a:rPr>
              <a:t>Develops time &amp; stress management skills </a:t>
            </a:r>
            <a:endParaRPr lang="en-US" sz="1000" dirty="0">
              <a:solidFill>
                <a:srgbClr val="000000"/>
              </a:solidFill>
              <a:latin typeface="Arial" pitchFamily="34" charset="0"/>
              <a:cs typeface="Arial" pitchFamily="34" charset="0"/>
            </a:endParaRPr>
          </a:p>
        </p:txBody>
      </p:sp>
      <p:cxnSp>
        <p:nvCxnSpPr>
          <p:cNvPr id="58" name="AutoShape 3"/>
          <p:cNvCxnSpPr>
            <a:cxnSpLocks noChangeShapeType="1"/>
            <a:stCxn id="57" idx="2"/>
          </p:cNvCxnSpPr>
          <p:nvPr/>
        </p:nvCxnSpPr>
        <p:spPr bwMode="gray">
          <a:xfrm flipH="1">
            <a:off x="7162801" y="2226522"/>
            <a:ext cx="637614" cy="990599"/>
          </a:xfrm>
          <a:prstGeom prst="straightConnector1">
            <a:avLst/>
          </a:prstGeom>
          <a:noFill/>
          <a:ln w="9525">
            <a:solidFill>
              <a:srgbClr val="2DA2BF"/>
            </a:solidFill>
            <a:round/>
            <a:headEnd/>
            <a:tailEnd/>
          </a:ln>
        </p:spPr>
      </p:cxnSp>
      <p:sp>
        <p:nvSpPr>
          <p:cNvPr id="60" name="Callout"/>
          <p:cNvSpPr>
            <a:spLocks noChangeArrowheads="1"/>
          </p:cNvSpPr>
          <p:nvPr/>
        </p:nvSpPr>
        <p:spPr bwMode="gray">
          <a:xfrm>
            <a:off x="6950954" y="4736068"/>
            <a:ext cx="1893420" cy="685409"/>
          </a:xfrm>
          <a:prstGeom prst="rect">
            <a:avLst/>
          </a:prstGeom>
          <a:noFill/>
          <a:ln w="19050" algn="ctr">
            <a:solidFill>
              <a:srgbClr val="2DA2BF"/>
            </a:solidFill>
            <a:miter lim="800000"/>
            <a:headEnd/>
            <a:tailEnd/>
          </a:ln>
        </p:spPr>
        <p:txBody>
          <a:bodyPr tIns="91440" bIns="9144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Career </a:t>
            </a:r>
          </a:p>
          <a:p>
            <a:pPr lvl="0" algn="ctr" fontAlgn="base">
              <a:spcBef>
                <a:spcPct val="0"/>
              </a:spcBef>
              <a:spcAft>
                <a:spcPct val="0"/>
              </a:spcAft>
              <a:defRPr/>
            </a:pPr>
            <a:r>
              <a:rPr lang="en-US" sz="1400" b="1" dirty="0" smtClean="0">
                <a:solidFill>
                  <a:srgbClr val="000000"/>
                </a:solidFill>
                <a:latin typeface="Arial" pitchFamily="34" charset="0"/>
                <a:cs typeface="Arial" pitchFamily="34" charset="0"/>
              </a:rPr>
              <a:t>21. </a:t>
            </a:r>
            <a:r>
              <a:rPr lang="en-US" sz="1000" b="1" dirty="0" smtClean="0">
                <a:solidFill>
                  <a:srgbClr val="000000"/>
                </a:solidFill>
                <a:latin typeface="Arial" pitchFamily="34" charset="0"/>
                <a:cs typeface="Arial" pitchFamily="34" charset="0"/>
              </a:rPr>
              <a:t>Life Long Learning</a:t>
            </a:r>
            <a:endParaRPr lang="en-US" sz="1000" dirty="0">
              <a:solidFill>
                <a:srgbClr val="000000"/>
              </a:solidFill>
              <a:latin typeface="Arial" pitchFamily="34" charset="0"/>
              <a:cs typeface="Arial" pitchFamily="34" charset="0"/>
            </a:endParaRPr>
          </a:p>
        </p:txBody>
      </p:sp>
      <p:cxnSp>
        <p:nvCxnSpPr>
          <p:cNvPr id="61" name="AutoShape 3"/>
          <p:cNvCxnSpPr>
            <a:cxnSpLocks noChangeShapeType="1"/>
            <a:stCxn id="60" idx="0"/>
          </p:cNvCxnSpPr>
          <p:nvPr/>
        </p:nvCxnSpPr>
        <p:spPr bwMode="gray">
          <a:xfrm flipV="1">
            <a:off x="7897664" y="3962400"/>
            <a:ext cx="174345" cy="773668"/>
          </a:xfrm>
          <a:prstGeom prst="straightConnector1">
            <a:avLst/>
          </a:prstGeom>
          <a:noFill/>
          <a:ln w="9525">
            <a:solidFill>
              <a:srgbClr val="2DA2BF"/>
            </a:solidFill>
            <a:round/>
            <a:headEnd/>
            <a:tailEnd/>
          </a:ln>
        </p:spPr>
      </p:cxnSp>
    </p:spTree>
    <p:extLst>
      <p:ext uri="{BB962C8B-B14F-4D97-AF65-F5344CB8AC3E}">
        <p14:creationId xmlns:p14="http://schemas.microsoft.com/office/powerpoint/2010/main" val="2075714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4"/>
          <p:cNvSpPr>
            <a:spLocks noGrp="1" noChangeArrowheads="1"/>
          </p:cNvSpPr>
          <p:nvPr>
            <p:ph type="title"/>
          </p:nvPr>
        </p:nvSpPr>
        <p:spPr>
          <a:xfrm>
            <a:off x="685800" y="152400"/>
            <a:ext cx="7924800" cy="838200"/>
          </a:xfrm>
        </p:spPr>
        <p:txBody>
          <a:bodyPr>
            <a:noAutofit/>
          </a:bodyPr>
          <a:lstStyle/>
          <a:p>
            <a:r>
              <a:rPr lang="en-US" sz="2800" b="1" dirty="0" smtClean="0"/>
              <a:t>Newport News Shipbuilding Career Pathways </a:t>
            </a:r>
            <a:br>
              <a:rPr lang="en-US" sz="2800" b="1" dirty="0" smtClean="0"/>
            </a:br>
            <a:r>
              <a:rPr lang="en-US" sz="2400" b="1" dirty="0" smtClean="0"/>
              <a:t>Making Manufacturing COOL!</a:t>
            </a:r>
            <a:br>
              <a:rPr lang="en-US" sz="2400" b="1" dirty="0" smtClean="0"/>
            </a:br>
            <a:endParaRPr lang="en-US" sz="2400" b="1" dirty="0" smtClean="0"/>
          </a:p>
        </p:txBody>
      </p:sp>
      <p:sp>
        <p:nvSpPr>
          <p:cNvPr id="7172" name="Rectangle 25"/>
          <p:cNvSpPr>
            <a:spLocks noGrp="1" noChangeArrowheads="1"/>
          </p:cNvSpPr>
          <p:nvPr>
            <p:ph type="body" idx="1"/>
          </p:nvPr>
        </p:nvSpPr>
        <p:spPr>
          <a:xfrm>
            <a:off x="1489753" y="1066800"/>
            <a:ext cx="4952143" cy="1352688"/>
          </a:xfrm>
        </p:spPr>
        <p:txBody>
          <a:bodyPr>
            <a:normAutofit/>
          </a:bodyPr>
          <a:lstStyle/>
          <a:p>
            <a:pPr>
              <a:buNone/>
            </a:pPr>
            <a:r>
              <a:rPr lang="en-US" sz="2000" b="1" dirty="0" smtClean="0">
                <a:latin typeface="Arial" pitchFamily="34" charset="0"/>
                <a:cs typeface="Arial" pitchFamily="34" charset="0"/>
              </a:rPr>
              <a:t>Awareness</a:t>
            </a:r>
          </a:p>
          <a:p>
            <a:pPr marL="227013" lvl="1"/>
            <a:r>
              <a:rPr lang="en-US" sz="1600" dirty="0" smtClean="0">
                <a:latin typeface="Arial" pitchFamily="34" charset="0"/>
                <a:cs typeface="Arial" pitchFamily="34" charset="0"/>
              </a:rPr>
              <a:t>Self-awareness: individual uniqueness</a:t>
            </a:r>
          </a:p>
          <a:p>
            <a:pPr marL="227013" lvl="1"/>
            <a:r>
              <a:rPr lang="en-US" sz="1600" dirty="0" smtClean="0">
                <a:latin typeface="Arial" pitchFamily="34" charset="0"/>
                <a:cs typeface="Arial" pitchFamily="34" charset="0"/>
              </a:rPr>
              <a:t>Connection between school and the world of work</a:t>
            </a:r>
          </a:p>
        </p:txBody>
      </p:sp>
      <p:pic>
        <p:nvPicPr>
          <p:cNvPr id="1026" name="Picture 2"/>
          <p:cNvPicPr>
            <a:picLocks noChangeAspect="1" noChangeArrowheads="1"/>
          </p:cNvPicPr>
          <p:nvPr/>
        </p:nvPicPr>
        <p:blipFill>
          <a:blip r:embed="rId3" cstate="screen"/>
          <a:srcRect/>
          <a:stretch>
            <a:fillRect/>
          </a:stretch>
        </p:blipFill>
        <p:spPr bwMode="auto">
          <a:xfrm>
            <a:off x="174660" y="1119882"/>
            <a:ext cx="1263721" cy="1854714"/>
          </a:xfrm>
          <a:prstGeom prst="rect">
            <a:avLst/>
          </a:prstGeom>
          <a:noFill/>
          <a:ln w="9525">
            <a:noFill/>
            <a:miter lim="800000"/>
            <a:headEnd/>
            <a:tailEnd/>
          </a:ln>
        </p:spPr>
      </p:pic>
      <p:pic>
        <p:nvPicPr>
          <p:cNvPr id="1029" name="Picture 5" descr="http://www.examiner.com/images/blog/wysiwyg/image/Middle_School_kids.jpg"/>
          <p:cNvPicPr>
            <a:picLocks noChangeAspect="1" noChangeArrowheads="1"/>
          </p:cNvPicPr>
          <p:nvPr/>
        </p:nvPicPr>
        <p:blipFill>
          <a:blip r:embed="rId4" cstate="screen"/>
          <a:srcRect/>
          <a:stretch>
            <a:fillRect/>
          </a:stretch>
        </p:blipFill>
        <p:spPr bwMode="auto">
          <a:xfrm>
            <a:off x="166242" y="3099833"/>
            <a:ext cx="2088615" cy="1698197"/>
          </a:xfrm>
          <a:prstGeom prst="rect">
            <a:avLst/>
          </a:prstGeom>
          <a:noFill/>
        </p:spPr>
      </p:pic>
      <p:pic>
        <p:nvPicPr>
          <p:cNvPr id="1031" name="Picture 7" descr="http://www.sciencedaily.com/images/2009/04/090422175338-large.jpg"/>
          <p:cNvPicPr>
            <a:picLocks noChangeAspect="1" noChangeArrowheads="1"/>
          </p:cNvPicPr>
          <p:nvPr/>
        </p:nvPicPr>
        <p:blipFill>
          <a:blip r:embed="rId5" cstate="screen"/>
          <a:srcRect/>
          <a:stretch>
            <a:fillRect/>
          </a:stretch>
        </p:blipFill>
        <p:spPr bwMode="auto">
          <a:xfrm>
            <a:off x="164386" y="4906433"/>
            <a:ext cx="3096945" cy="1792316"/>
          </a:xfrm>
          <a:prstGeom prst="rect">
            <a:avLst/>
          </a:prstGeom>
          <a:noFill/>
        </p:spPr>
      </p:pic>
      <p:sp>
        <p:nvSpPr>
          <p:cNvPr id="9" name="Rectangle 25"/>
          <p:cNvSpPr txBox="1">
            <a:spLocks noChangeArrowheads="1"/>
          </p:cNvSpPr>
          <p:nvPr/>
        </p:nvSpPr>
        <p:spPr bwMode="auto">
          <a:xfrm>
            <a:off x="2301412" y="2971800"/>
            <a:ext cx="5743254" cy="17020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0188" indent="-230188" eaLnBrk="0" fontAlgn="base" hangingPunct="0">
              <a:spcBef>
                <a:spcPts val="2400"/>
              </a:spcBef>
              <a:spcAft>
                <a:spcPct val="0"/>
              </a:spcAft>
              <a:defRPr/>
            </a:pPr>
            <a:r>
              <a:rPr lang="en-US" sz="2000" b="1" kern="0" dirty="0" smtClean="0">
                <a:solidFill>
                  <a:prstClr val="black"/>
                </a:solidFill>
                <a:latin typeface="Arial" pitchFamily="34" charset="0"/>
                <a:cs typeface="Arial" pitchFamily="34" charset="0"/>
              </a:rPr>
              <a:t>Exploration</a:t>
            </a:r>
          </a:p>
          <a:p>
            <a:pPr marL="227013" lvl="1" indent="-227013" eaLnBrk="0" fontAlgn="base" hangingPunct="0">
              <a:spcBef>
                <a:spcPts val="600"/>
              </a:spcBef>
              <a:spcAft>
                <a:spcPct val="0"/>
              </a:spcAft>
              <a:buFontTx/>
              <a:buChar char="–"/>
              <a:defRPr/>
            </a:pPr>
            <a:r>
              <a:rPr lang="en-US" sz="1600" kern="0" dirty="0" smtClean="0">
                <a:solidFill>
                  <a:prstClr val="black"/>
                </a:solidFill>
                <a:latin typeface="Arial" pitchFamily="34" charset="0"/>
                <a:cs typeface="Arial" pitchFamily="34" charset="0"/>
              </a:rPr>
              <a:t>Relationship between strengths/interest and courses, achievement, and career choices</a:t>
            </a:r>
          </a:p>
          <a:p>
            <a:pPr marL="227013" lvl="1" indent="-227013" eaLnBrk="0" fontAlgn="base" hangingPunct="0">
              <a:spcBef>
                <a:spcPts val="600"/>
              </a:spcBef>
              <a:spcAft>
                <a:spcPct val="0"/>
              </a:spcAft>
              <a:buFontTx/>
              <a:buChar char="–"/>
              <a:defRPr/>
            </a:pPr>
            <a:r>
              <a:rPr lang="en-US" sz="1600" kern="0" dirty="0" smtClean="0">
                <a:solidFill>
                  <a:prstClr val="black"/>
                </a:solidFill>
                <a:latin typeface="Arial" pitchFamily="34" charset="0"/>
                <a:cs typeface="Arial" pitchFamily="34" charset="0"/>
              </a:rPr>
              <a:t>Career readiness skills, e.g., initiative, teamwork, problem-solving, work ethic, self-presentation</a:t>
            </a:r>
          </a:p>
        </p:txBody>
      </p:sp>
      <p:sp>
        <p:nvSpPr>
          <p:cNvPr id="10" name="Rectangle 25"/>
          <p:cNvSpPr txBox="1">
            <a:spLocks noChangeArrowheads="1"/>
          </p:cNvSpPr>
          <p:nvPr/>
        </p:nvSpPr>
        <p:spPr bwMode="auto">
          <a:xfrm>
            <a:off x="3256910" y="4953000"/>
            <a:ext cx="4582274" cy="16300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30188" indent="-230188" eaLnBrk="0" fontAlgn="base" hangingPunct="0">
              <a:spcBef>
                <a:spcPts val="2400"/>
              </a:spcBef>
              <a:spcAft>
                <a:spcPct val="0"/>
              </a:spcAft>
              <a:defRPr/>
            </a:pPr>
            <a:r>
              <a:rPr lang="en-US" sz="2000" b="1" kern="0" dirty="0" smtClean="0">
                <a:solidFill>
                  <a:prstClr val="black"/>
                </a:solidFill>
                <a:latin typeface="Arial" pitchFamily="34" charset="0"/>
                <a:cs typeface="Arial" pitchFamily="34" charset="0"/>
              </a:rPr>
              <a:t>Preparation towards Opportunities</a:t>
            </a:r>
          </a:p>
          <a:p>
            <a:pPr marL="227013" lvl="1" indent="-227013" eaLnBrk="0" fontAlgn="base" hangingPunct="0">
              <a:spcBef>
                <a:spcPts val="600"/>
              </a:spcBef>
              <a:spcAft>
                <a:spcPct val="0"/>
              </a:spcAft>
              <a:buFontTx/>
              <a:buChar char="–"/>
              <a:defRPr/>
            </a:pPr>
            <a:r>
              <a:rPr lang="en-US" sz="1600" kern="0" dirty="0" smtClean="0">
                <a:solidFill>
                  <a:prstClr val="black"/>
                </a:solidFill>
                <a:latin typeface="Arial" pitchFamily="34" charset="0"/>
                <a:cs typeface="Arial" pitchFamily="34" charset="0"/>
              </a:rPr>
              <a:t>Linkage between ethical behavior and the workplace</a:t>
            </a:r>
          </a:p>
          <a:p>
            <a:pPr marL="227013" lvl="1" indent="-227013" eaLnBrk="0" fontAlgn="base" hangingPunct="0">
              <a:spcBef>
                <a:spcPts val="600"/>
              </a:spcBef>
              <a:spcAft>
                <a:spcPct val="0"/>
              </a:spcAft>
              <a:buFontTx/>
              <a:buChar char="–"/>
              <a:defRPr/>
            </a:pPr>
            <a:r>
              <a:rPr lang="en-US" sz="1600" kern="0" dirty="0" smtClean="0">
                <a:solidFill>
                  <a:prstClr val="black"/>
                </a:solidFill>
                <a:latin typeface="Arial" pitchFamily="34" charset="0"/>
                <a:cs typeface="Arial" pitchFamily="34" charset="0"/>
              </a:rPr>
              <a:t>Career Planning and workplace opportunities</a:t>
            </a:r>
            <a:endParaRPr lang="en-US" sz="2000" kern="0" dirty="0" smtClean="0">
              <a:solidFill>
                <a:prstClr val="black"/>
              </a:solidFill>
              <a:latin typeface="Arial" pitchFamily="34" charset="0"/>
              <a:cs typeface="Arial" pitchFamily="34" charset="0"/>
            </a:endParaRPr>
          </a:p>
        </p:txBody>
      </p:sp>
      <p:pic>
        <p:nvPicPr>
          <p:cNvPr id="11" name="Picture 2" descr="C:\Career Pathways\Career Pathways Logo.JPG"/>
          <p:cNvPicPr>
            <a:picLocks noChangeAspect="1" noChangeArrowheads="1"/>
          </p:cNvPicPr>
          <p:nvPr/>
        </p:nvPicPr>
        <p:blipFill>
          <a:blip r:embed="rId6" cstate="print"/>
          <a:srcRect/>
          <a:stretch>
            <a:fillRect/>
          </a:stretch>
        </p:blipFill>
        <p:spPr bwMode="auto">
          <a:xfrm>
            <a:off x="6991351" y="381000"/>
            <a:ext cx="2076449" cy="2971800"/>
          </a:xfrm>
          <a:prstGeom prst="rect">
            <a:avLst/>
          </a:prstGeom>
          <a:noFill/>
        </p:spPr>
      </p:pic>
      <p:sp>
        <p:nvSpPr>
          <p:cNvPr id="14" name="Rectangle 13"/>
          <p:cNvSpPr/>
          <p:nvPr/>
        </p:nvSpPr>
        <p:spPr>
          <a:xfrm>
            <a:off x="3753741" y="6336268"/>
            <a:ext cx="2875659" cy="369332"/>
          </a:xfrm>
          <a:prstGeom prst="rect">
            <a:avLst/>
          </a:prstGeom>
        </p:spPr>
        <p:txBody>
          <a:bodyPr wrap="none">
            <a:spAutoFit/>
          </a:bodyPr>
          <a:lstStyle/>
          <a:p>
            <a:r>
              <a:rPr lang="en-US" dirty="0" smtClean="0">
                <a:solidFill>
                  <a:prstClr val="black"/>
                </a:solidFill>
                <a:hlinkClick r:id="rId7"/>
              </a:rPr>
              <a:t>Link to NNS Career Pathways</a:t>
            </a:r>
            <a:endParaRPr lang="en-US" dirty="0" smtClean="0">
              <a:solidFill>
                <a:prstClr val="black"/>
              </a:solidFill>
            </a:endParaRPr>
          </a:p>
        </p:txBody>
      </p:sp>
    </p:spTree>
    <p:extLst>
      <p:ext uri="{BB962C8B-B14F-4D97-AF65-F5344CB8AC3E}">
        <p14:creationId xmlns:p14="http://schemas.microsoft.com/office/powerpoint/2010/main" val="13003653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1120677"/>
              </p:ext>
            </p:extLst>
          </p:nvPr>
        </p:nvGraphicFramePr>
        <p:xfrm>
          <a:off x="685800" y="990600"/>
          <a:ext cx="7848600" cy="4320177"/>
        </p:xfrm>
        <a:graphic>
          <a:graphicData uri="http://schemas.openxmlformats.org/drawingml/2006/table">
            <a:tbl>
              <a:tblPr/>
              <a:tblGrid>
                <a:gridCol w="3856051"/>
                <a:gridCol w="3992549"/>
              </a:tblGrid>
              <a:tr h="348216">
                <a:tc>
                  <a:txBody>
                    <a:bodyPr/>
                    <a:lstStyle/>
                    <a:p>
                      <a:pPr marL="0" marR="0" algn="ctr">
                        <a:lnSpc>
                          <a:spcPct val="115000"/>
                        </a:lnSpc>
                        <a:spcBef>
                          <a:spcPts val="0"/>
                        </a:spcBef>
                        <a:spcAft>
                          <a:spcPts val="0"/>
                        </a:spcAft>
                      </a:pPr>
                      <a:r>
                        <a:rPr lang="en-US" sz="2000" b="1" dirty="0">
                          <a:solidFill>
                            <a:srgbClr val="231F20"/>
                          </a:solidFill>
                          <a:latin typeface="+mj-lt"/>
                          <a:ea typeface="Calibri"/>
                          <a:cs typeface="Times New Roman"/>
                        </a:rPr>
                        <a:t>Basic </a:t>
                      </a:r>
                      <a:r>
                        <a:rPr lang="en-US" sz="2000" b="1" dirty="0" smtClean="0">
                          <a:solidFill>
                            <a:srgbClr val="231F20"/>
                          </a:solidFill>
                          <a:latin typeface="+mj-lt"/>
                          <a:ea typeface="Calibri"/>
                          <a:cs typeface="Times New Roman"/>
                        </a:rPr>
                        <a:t> Skills</a:t>
                      </a:r>
                      <a:endParaRPr lang="en-US" sz="2000" dirty="0">
                        <a:latin typeface="+mj-lt"/>
                        <a:ea typeface="Calibri"/>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231F20"/>
                          </a:solidFill>
                          <a:latin typeface="+mj-lt"/>
                          <a:ea typeface="Calibri"/>
                          <a:cs typeface="Times New Roman"/>
                        </a:rPr>
                        <a:t>Applied Skills</a:t>
                      </a:r>
                      <a:endParaRPr lang="en-US" sz="2000" dirty="0">
                        <a:latin typeface="+mj-lt"/>
                        <a:ea typeface="Calibri"/>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9657">
                <a:tc>
                  <a:txBody>
                    <a:bodyPr/>
                    <a:lstStyle/>
                    <a:p>
                      <a:pPr marL="0" marR="0">
                        <a:lnSpc>
                          <a:spcPct val="115000"/>
                        </a:lnSpc>
                        <a:spcBef>
                          <a:spcPts val="0"/>
                        </a:spcBef>
                        <a:spcAft>
                          <a:spcPts val="0"/>
                        </a:spcAft>
                      </a:pPr>
                      <a:r>
                        <a:rPr lang="en-US" sz="2000" dirty="0">
                          <a:solidFill>
                            <a:srgbClr val="231F20"/>
                          </a:solidFill>
                          <a:latin typeface="+mj-lt"/>
                          <a:ea typeface="Calibri"/>
                          <a:cs typeface="Times New Roman"/>
                        </a:rPr>
                        <a:t>English Language (spoken)</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Reading Comprehension (in English)</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Writing in English (grammar, spelling, etc.)</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Mathematics</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Science</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Government/Economics</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Humanities/Arts</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Foreign Languages</a:t>
                      </a:r>
                      <a:endParaRPr lang="en-US" sz="2000" dirty="0">
                        <a:latin typeface="+mj-lt"/>
                        <a:ea typeface="Calibri"/>
                        <a:cs typeface="Times New Roman"/>
                      </a:endParaRPr>
                    </a:p>
                    <a:p>
                      <a:pPr marL="0" marR="0">
                        <a:lnSpc>
                          <a:spcPct val="115000"/>
                        </a:lnSpc>
                        <a:spcBef>
                          <a:spcPts val="0"/>
                        </a:spcBef>
                        <a:spcAft>
                          <a:spcPts val="0"/>
                        </a:spcAft>
                      </a:pPr>
                      <a:r>
                        <a:rPr lang="en-US" sz="2000" dirty="0" smtClean="0">
                          <a:solidFill>
                            <a:srgbClr val="231F20"/>
                          </a:solidFill>
                          <a:latin typeface="+mj-lt"/>
                          <a:ea typeface="Calibri"/>
                          <a:cs typeface="Times New Roman"/>
                        </a:rPr>
                        <a:t>History/Geography</a:t>
                      </a:r>
                    </a:p>
                    <a:p>
                      <a:pPr marL="0" marR="0">
                        <a:lnSpc>
                          <a:spcPct val="115000"/>
                        </a:lnSpc>
                        <a:spcBef>
                          <a:spcPts val="0"/>
                        </a:spcBef>
                        <a:spcAft>
                          <a:spcPts val="0"/>
                        </a:spcAft>
                      </a:pPr>
                      <a:endParaRPr lang="en-US" sz="1400" b="1" dirty="0" smtClean="0">
                        <a:solidFill>
                          <a:srgbClr val="FF0000"/>
                        </a:solidFill>
                        <a:latin typeface="+mj-lt"/>
                        <a:ea typeface="Calibri"/>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231F20"/>
                          </a:solidFill>
                          <a:latin typeface="+mj-lt"/>
                          <a:ea typeface="Calibri"/>
                          <a:cs typeface="Times New Roman"/>
                        </a:rPr>
                        <a:t>Critical Thinking/Problem Solving</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Oral Communications</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Written Communications</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Teamwork/Collaboration</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Diversity</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Information Technology Application</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Leadership</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Creativity/Innovation</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Lifelong Learning/Self Direction</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Professionalism/Work Ethic</a:t>
                      </a:r>
                      <a:endParaRPr lang="en-US" sz="2000" dirty="0">
                        <a:latin typeface="+mj-lt"/>
                        <a:ea typeface="Calibri"/>
                        <a:cs typeface="Times New Roman"/>
                      </a:endParaRPr>
                    </a:p>
                    <a:p>
                      <a:pPr marL="0" marR="0">
                        <a:lnSpc>
                          <a:spcPct val="115000"/>
                        </a:lnSpc>
                        <a:spcBef>
                          <a:spcPts val="0"/>
                        </a:spcBef>
                        <a:spcAft>
                          <a:spcPts val="0"/>
                        </a:spcAft>
                      </a:pPr>
                      <a:r>
                        <a:rPr lang="en-US" sz="2000" dirty="0">
                          <a:solidFill>
                            <a:srgbClr val="231F20"/>
                          </a:solidFill>
                          <a:latin typeface="+mj-lt"/>
                          <a:ea typeface="Calibri"/>
                          <a:cs typeface="Times New Roman"/>
                        </a:rPr>
                        <a:t>Ethics/Social Responsibility</a:t>
                      </a:r>
                      <a:endParaRPr lang="en-US" sz="2000" dirty="0">
                        <a:latin typeface="+mj-lt"/>
                        <a:ea typeface="Calibri"/>
                        <a:cs typeface="Times New Roman"/>
                      </a:endParaRPr>
                    </a:p>
                  </a:txBody>
                  <a:tcPr marL="60960" marR="60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685800" y="162580"/>
            <a:ext cx="7848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smtClean="0">
                <a:solidFill>
                  <a:prstClr val="black"/>
                </a:solidFill>
              </a:rPr>
              <a:t>Skills for a Career Ready Workforce</a:t>
            </a:r>
            <a:endParaRPr lang="en-US" sz="2800" dirty="0" smtClean="0">
              <a:solidFill>
                <a:prstClr val="black"/>
              </a:solidFill>
            </a:endParaRPr>
          </a:p>
        </p:txBody>
      </p:sp>
      <p:sp>
        <p:nvSpPr>
          <p:cNvPr id="1027" name="Rectangle 3"/>
          <p:cNvSpPr>
            <a:spLocks noChangeArrowheads="1"/>
          </p:cNvSpPr>
          <p:nvPr/>
        </p:nvSpPr>
        <p:spPr bwMode="auto">
          <a:xfrm>
            <a:off x="1371600" y="5791200"/>
            <a:ext cx="6400800" cy="707886"/>
          </a:xfrm>
          <a:prstGeom prst="rect">
            <a:avLst/>
          </a:prstGeom>
          <a:no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000" b="1" i="1" dirty="0" smtClean="0">
                <a:ea typeface="Calibri" pitchFamily="34" charset="0"/>
                <a:cs typeface="Arial" pitchFamily="34" charset="0"/>
              </a:rPr>
              <a:t>Basic skills are important, </a:t>
            </a:r>
          </a:p>
          <a:p>
            <a:pPr algn="ctr" fontAlgn="base">
              <a:spcBef>
                <a:spcPct val="0"/>
              </a:spcBef>
              <a:spcAft>
                <a:spcPct val="0"/>
              </a:spcAft>
            </a:pPr>
            <a:r>
              <a:rPr lang="en-US" sz="2000" b="1" i="1" dirty="0" smtClean="0">
                <a:ea typeface="Calibri" pitchFamily="34" charset="0"/>
                <a:cs typeface="Arial" pitchFamily="34" charset="0"/>
              </a:rPr>
              <a:t>applied skills / sciences are a must for work place success.</a:t>
            </a:r>
            <a:endParaRPr lang="en-US" sz="2000" b="1" i="1" dirty="0" smtClean="0">
              <a:cs typeface="Arial" pitchFamily="34" charset="0"/>
            </a:endParaRPr>
          </a:p>
        </p:txBody>
      </p:sp>
    </p:spTree>
    <p:extLst>
      <p:ext uri="{BB962C8B-B14F-4D97-AF65-F5344CB8AC3E}">
        <p14:creationId xmlns:p14="http://schemas.microsoft.com/office/powerpoint/2010/main" val="2177975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smtClean="0"/>
              <a:t>Career Pathways Initiatives</a:t>
            </a:r>
            <a:endParaRPr lang="en-US" sz="2800" b="1" dirty="0"/>
          </a:p>
        </p:txBody>
      </p:sp>
      <p:pic>
        <p:nvPicPr>
          <p:cNvPr id="5" name="Picture 3" descr="Business_Opportunities_Updated_3-19-09"/>
          <p:cNvPicPr>
            <a:picLocks noGrp="1" noChangeAspect="1" noChangeArrowheads="1"/>
          </p:cNvPicPr>
          <p:nvPr>
            <p:ph idx="1"/>
          </p:nvPr>
        </p:nvPicPr>
        <p:blipFill>
          <a:blip r:embed="rId2" cstate="print">
            <a:clrChange>
              <a:clrFrom>
                <a:srgbClr val="FFFFFF"/>
              </a:clrFrom>
              <a:clrTo>
                <a:srgbClr val="FFFFFF">
                  <a:alpha val="0"/>
                </a:srgbClr>
              </a:clrTo>
            </a:clrChange>
          </a:blip>
          <a:srcRect l="51761" t="17586" r="10181" b="56526"/>
          <a:stretch>
            <a:fillRect/>
          </a:stretch>
        </p:blipFill>
        <p:spPr bwMode="auto">
          <a:xfrm>
            <a:off x="285812" y="1181100"/>
            <a:ext cx="2822824" cy="2527336"/>
          </a:xfrm>
          <a:prstGeom prst="rect">
            <a:avLst/>
          </a:prstGeom>
          <a:noFill/>
          <a:ln w="9525">
            <a:noFill/>
            <a:miter lim="800000"/>
            <a:headEnd/>
            <a:tailEnd/>
          </a:ln>
        </p:spPr>
      </p:pic>
      <p:pic>
        <p:nvPicPr>
          <p:cNvPr id="6" name="Picture 3" descr="Business_Opportunities_Updated_3-19-09"/>
          <p:cNvPicPr>
            <a:picLocks noChangeAspect="1" noChangeArrowheads="1"/>
          </p:cNvPicPr>
          <p:nvPr/>
        </p:nvPicPr>
        <p:blipFill>
          <a:blip r:embed="rId3" cstate="print">
            <a:clrChange>
              <a:clrFrom>
                <a:srgbClr val="FFFFFF"/>
              </a:clrFrom>
              <a:clrTo>
                <a:srgbClr val="FFFFFF">
                  <a:alpha val="0"/>
                </a:srgbClr>
              </a:clrTo>
            </a:clrChange>
          </a:blip>
          <a:srcRect l="52249" t="69360" r="10182" b="3577"/>
          <a:stretch>
            <a:fillRect/>
          </a:stretch>
        </p:blipFill>
        <p:spPr bwMode="auto">
          <a:xfrm>
            <a:off x="3240445" y="1162050"/>
            <a:ext cx="2693629" cy="2617470"/>
          </a:xfrm>
          <a:prstGeom prst="rect">
            <a:avLst/>
          </a:prstGeom>
          <a:noFill/>
          <a:ln w="9525">
            <a:noFill/>
            <a:miter lim="800000"/>
            <a:headEnd/>
            <a:tailEnd/>
          </a:ln>
        </p:spPr>
      </p:pic>
      <p:pic>
        <p:nvPicPr>
          <p:cNvPr id="7" name="Picture 3" descr="Business_Opportunities_Updated_3-19-09"/>
          <p:cNvPicPr>
            <a:picLocks noChangeAspect="1" noChangeArrowheads="1"/>
          </p:cNvPicPr>
          <p:nvPr/>
        </p:nvPicPr>
        <p:blipFill>
          <a:blip r:embed="rId4" cstate="print">
            <a:clrChange>
              <a:clrFrom>
                <a:srgbClr val="FFFFFF"/>
              </a:clrFrom>
              <a:clrTo>
                <a:srgbClr val="FFFFFF">
                  <a:alpha val="0"/>
                </a:srgbClr>
              </a:clrTo>
            </a:clrChange>
          </a:blip>
          <a:srcRect l="11818" t="69872" r="51285" b="4597"/>
          <a:stretch>
            <a:fillRect/>
          </a:stretch>
        </p:blipFill>
        <p:spPr bwMode="auto">
          <a:xfrm>
            <a:off x="6267450" y="1212272"/>
            <a:ext cx="2714625" cy="2467841"/>
          </a:xfrm>
          <a:prstGeom prst="rect">
            <a:avLst/>
          </a:prstGeom>
          <a:noFill/>
          <a:ln w="9525">
            <a:noFill/>
            <a:miter lim="800000"/>
            <a:headEnd/>
            <a:tailEnd/>
          </a:ln>
        </p:spPr>
      </p:pic>
      <p:pic>
        <p:nvPicPr>
          <p:cNvPr id="9" name="Picture 3" descr="Business_Opportunities_Updated_3-19-09"/>
          <p:cNvPicPr>
            <a:picLocks noChangeAspect="1" noChangeArrowheads="1"/>
          </p:cNvPicPr>
          <p:nvPr/>
        </p:nvPicPr>
        <p:blipFill>
          <a:blip r:embed="rId5" cstate="print">
            <a:clrChange>
              <a:clrFrom>
                <a:srgbClr val="FFFFFF"/>
              </a:clrFrom>
              <a:clrTo>
                <a:srgbClr val="FFFFFF">
                  <a:alpha val="0"/>
                </a:srgbClr>
              </a:clrTo>
            </a:clrChange>
          </a:blip>
          <a:srcRect l="11156" t="43982" r="52457" b="30640"/>
          <a:stretch>
            <a:fillRect/>
          </a:stretch>
        </p:blipFill>
        <p:spPr bwMode="auto">
          <a:xfrm>
            <a:off x="319277" y="4038599"/>
            <a:ext cx="2705481" cy="2505075"/>
          </a:xfrm>
          <a:prstGeom prst="rect">
            <a:avLst/>
          </a:prstGeom>
          <a:noFill/>
          <a:ln w="9525">
            <a:noFill/>
            <a:miter lim="800000"/>
            <a:headEnd/>
            <a:tailEnd/>
          </a:ln>
        </p:spPr>
      </p:pic>
      <p:pic>
        <p:nvPicPr>
          <p:cNvPr id="10" name="Picture 3" descr="Business_Opportunities_Updated_3-19-09"/>
          <p:cNvPicPr>
            <a:picLocks noChangeAspect="1" noChangeArrowheads="1"/>
          </p:cNvPicPr>
          <p:nvPr/>
        </p:nvPicPr>
        <p:blipFill>
          <a:blip r:embed="rId6" cstate="print">
            <a:clrChange>
              <a:clrFrom>
                <a:srgbClr val="FFFFFF"/>
              </a:clrFrom>
              <a:clrTo>
                <a:srgbClr val="FFFFFF">
                  <a:alpha val="0"/>
                </a:srgbClr>
              </a:clrTo>
            </a:clrChange>
          </a:blip>
          <a:srcRect l="10657" t="17586" r="51285" b="56526"/>
          <a:stretch>
            <a:fillRect/>
          </a:stretch>
        </p:blipFill>
        <p:spPr bwMode="auto">
          <a:xfrm>
            <a:off x="3133251" y="4019549"/>
            <a:ext cx="2886549" cy="2540501"/>
          </a:xfrm>
          <a:prstGeom prst="rect">
            <a:avLst/>
          </a:prstGeom>
          <a:noFill/>
          <a:ln w="9525">
            <a:noFill/>
            <a:miter lim="800000"/>
            <a:headEnd/>
            <a:tailEnd/>
          </a:ln>
        </p:spPr>
      </p:pic>
      <p:pic>
        <p:nvPicPr>
          <p:cNvPr id="11" name="Picture 3" descr="Business_Opportunities_Updated_3-19-09"/>
          <p:cNvPicPr>
            <a:picLocks noChangeAspect="1" noChangeArrowheads="1"/>
          </p:cNvPicPr>
          <p:nvPr/>
        </p:nvPicPr>
        <p:blipFill>
          <a:blip r:embed="rId7" cstate="print">
            <a:clrChange>
              <a:clrFrom>
                <a:srgbClr val="FFFFFF"/>
              </a:clrFrom>
              <a:clrTo>
                <a:srgbClr val="FFFFFF">
                  <a:alpha val="0"/>
                </a:srgbClr>
              </a:clrTo>
            </a:clrChange>
          </a:blip>
          <a:srcRect l="51192" t="43474" r="7988" b="30640"/>
          <a:stretch>
            <a:fillRect/>
          </a:stretch>
        </p:blipFill>
        <p:spPr bwMode="auto">
          <a:xfrm>
            <a:off x="6095999" y="4102151"/>
            <a:ext cx="3048001" cy="2448394"/>
          </a:xfrm>
          <a:prstGeom prst="rect">
            <a:avLst/>
          </a:prstGeom>
          <a:noFill/>
          <a:ln w="9525">
            <a:noFill/>
            <a:miter lim="800000"/>
            <a:headEnd/>
            <a:tailEnd/>
          </a:ln>
        </p:spPr>
      </p:pic>
      <p:sp>
        <p:nvSpPr>
          <p:cNvPr id="12" name="Rectangle 11"/>
          <p:cNvSpPr/>
          <p:nvPr/>
        </p:nvSpPr>
        <p:spPr>
          <a:xfrm rot="20465870">
            <a:off x="207012" y="3500508"/>
            <a:ext cx="8356775" cy="707886"/>
          </a:xfrm>
          <a:prstGeom prst="rect">
            <a:avLst/>
          </a:prstGeom>
          <a:noFill/>
        </p:spPr>
        <p:txBody>
          <a:bodyPr wrap="square" lIns="91440" tIns="45720" rIns="91440" bIns="45720">
            <a:spAutoFit/>
          </a:bodyPr>
          <a:lstStyle/>
          <a:p>
            <a:pPr algn="ctr"/>
            <a:r>
              <a:rPr lang="en-US" sz="4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STEM SKILLS</a:t>
            </a:r>
            <a:endParaRPr lang="en-US" sz="40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3" name="TextBox 12"/>
          <p:cNvSpPr txBox="1"/>
          <p:nvPr/>
        </p:nvSpPr>
        <p:spPr>
          <a:xfrm>
            <a:off x="381000" y="6440269"/>
            <a:ext cx="3505200" cy="646331"/>
          </a:xfrm>
          <a:prstGeom prst="rect">
            <a:avLst/>
          </a:prstGeom>
          <a:noFill/>
        </p:spPr>
        <p:txBody>
          <a:bodyPr wrap="square" rtlCol="0">
            <a:spAutoFit/>
          </a:bodyPr>
          <a:lstStyle/>
          <a:p>
            <a:r>
              <a:rPr lang="en-US" dirty="0" smtClean="0">
                <a:solidFill>
                  <a:prstClr val="black"/>
                </a:solidFill>
                <a:hlinkClick r:id="rId8"/>
              </a:rPr>
              <a:t>Career Pathways at Newport News </a:t>
            </a:r>
            <a:endParaRPr lang="en-US" dirty="0" smtClean="0">
              <a:solidFill>
                <a:prstClr val="black"/>
              </a:solidFill>
            </a:endParaRPr>
          </a:p>
          <a:p>
            <a:endParaRPr lang="en-US" dirty="0">
              <a:solidFill>
                <a:prstClr val="black"/>
              </a:solidFill>
            </a:endParaRPr>
          </a:p>
        </p:txBody>
      </p:sp>
      <p:sp>
        <p:nvSpPr>
          <p:cNvPr id="14" name="TextBox 13"/>
          <p:cNvSpPr txBox="1"/>
          <p:nvPr/>
        </p:nvSpPr>
        <p:spPr>
          <a:xfrm>
            <a:off x="381000" y="600670"/>
            <a:ext cx="8763000" cy="923330"/>
          </a:xfrm>
          <a:prstGeom prst="rect">
            <a:avLst/>
          </a:prstGeom>
          <a:noFill/>
        </p:spPr>
        <p:txBody>
          <a:bodyPr wrap="square" rtlCol="0">
            <a:spAutoFit/>
          </a:bodyPr>
          <a:lstStyle/>
          <a:p>
            <a:r>
              <a:rPr lang="en-US" dirty="0" smtClean="0">
                <a:solidFill>
                  <a:prstClr val="black"/>
                </a:solidFill>
              </a:rPr>
              <a:t> </a:t>
            </a:r>
          </a:p>
          <a:p>
            <a:r>
              <a:rPr lang="en-US" b="1" dirty="0" smtClean="0">
                <a:solidFill>
                  <a:prstClr val="black"/>
                </a:solidFill>
              </a:rPr>
              <a:t>Career Pathways expose students to grade-appropriate career development experiences.</a:t>
            </a:r>
          </a:p>
          <a:p>
            <a:endParaRPr lang="en-US" dirty="0">
              <a:solidFill>
                <a:prstClr val="black"/>
              </a:solidFill>
            </a:endParaRPr>
          </a:p>
        </p:txBody>
      </p:sp>
    </p:spTree>
    <p:extLst>
      <p:ext uri="{BB962C8B-B14F-4D97-AF65-F5344CB8AC3E}">
        <p14:creationId xmlns:p14="http://schemas.microsoft.com/office/powerpoint/2010/main" val="1636079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000" fill="hold"/>
                                        <p:tgtEl>
                                          <p:spTgt spid="11"/>
                                        </p:tgtEl>
                                        <p:attrNameLst>
                                          <p:attrName>ppt_x</p:attrName>
                                        </p:attrNameLst>
                                      </p:cBhvr>
                                      <p:tavLst>
                                        <p:tav tm="0">
                                          <p:val>
                                            <p:strVal val="#ppt_x"/>
                                          </p:val>
                                        </p:tav>
                                        <p:tav tm="100000">
                                          <p:val>
                                            <p:strVal val="#ppt_x"/>
                                          </p:val>
                                        </p:tav>
                                      </p:tavLst>
                                    </p:anim>
                                    <p:anim calcmode="lin" valueType="num">
                                      <p:cBhvr additive="base">
                                        <p:cTn id="3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2000" fill="hold"/>
                                        <p:tgtEl>
                                          <p:spTgt spid="12"/>
                                        </p:tgtEl>
                                        <p:attrNameLst>
                                          <p:attrName>ppt_x</p:attrName>
                                        </p:attrNameLst>
                                      </p:cBhvr>
                                      <p:tavLst>
                                        <p:tav tm="0">
                                          <p:val>
                                            <p:strVal val="#ppt_x"/>
                                          </p:val>
                                        </p:tav>
                                        <p:tav tm="100000">
                                          <p:val>
                                            <p:strVal val="#ppt_x"/>
                                          </p:val>
                                        </p:tav>
                                      </p:tavLst>
                                    </p:anim>
                                    <p:anim calcmode="lin" valueType="num">
                                      <p:cBhvr additive="base">
                                        <p:cTn id="4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9518"/>
            <a:ext cx="4953000" cy="660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503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088" y="1828800"/>
            <a:ext cx="3555999"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38" y="304800"/>
            <a:ext cx="526687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554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33600" y="1600200"/>
            <a:ext cx="5782480" cy="3785652"/>
          </a:xfrm>
          <a:prstGeom prst="rect">
            <a:avLst/>
          </a:prstGeom>
          <a:noFill/>
        </p:spPr>
        <p:txBody>
          <a:bodyPr wrap="none" rtlCol="0">
            <a:spAutoFit/>
          </a:bodyPr>
          <a:lstStyle/>
          <a:p>
            <a:r>
              <a:rPr lang="en-US" sz="2400" b="1" dirty="0" smtClean="0"/>
              <a:t>For Additional Information contact:</a:t>
            </a:r>
          </a:p>
          <a:p>
            <a:endParaRPr lang="en-US" sz="2400" dirty="0"/>
          </a:p>
          <a:p>
            <a:endParaRPr lang="en-US" sz="2400" dirty="0" smtClean="0"/>
          </a:p>
          <a:p>
            <a:pPr lvl="1"/>
            <a:r>
              <a:rPr lang="en-US" sz="2400" dirty="0" smtClean="0"/>
              <a:t>Glenn Marshall</a:t>
            </a:r>
          </a:p>
          <a:p>
            <a:pPr lvl="1"/>
            <a:r>
              <a:rPr lang="en-US" sz="2400" dirty="0" smtClean="0"/>
              <a:t>Newport News Shipbuilding (retired)</a:t>
            </a:r>
          </a:p>
          <a:p>
            <a:pPr lvl="1"/>
            <a:r>
              <a:rPr lang="en-US" sz="2400" dirty="0" smtClean="0"/>
              <a:t>Association for Manufacturing Excellence</a:t>
            </a:r>
          </a:p>
          <a:p>
            <a:pPr lvl="1"/>
            <a:r>
              <a:rPr lang="en-US" sz="2400" dirty="0" smtClean="0">
                <a:hlinkClick r:id="rId2"/>
              </a:rPr>
              <a:t>marsh8279@aol.com</a:t>
            </a:r>
            <a:endParaRPr lang="en-US" sz="2400" dirty="0" smtClean="0"/>
          </a:p>
          <a:p>
            <a:pPr lvl="1"/>
            <a:r>
              <a:rPr lang="en-US" sz="2400" dirty="0" smtClean="0"/>
              <a:t>757 585 1196</a:t>
            </a:r>
          </a:p>
          <a:p>
            <a:pPr lvl="1"/>
            <a:r>
              <a:rPr lang="en-US" sz="2400" dirty="0" smtClean="0">
                <a:hlinkClick r:id="rId3"/>
              </a:rPr>
              <a:t>www.ame.org</a:t>
            </a:r>
            <a:endParaRPr lang="en-US" sz="2400" dirty="0" smtClean="0"/>
          </a:p>
          <a:p>
            <a:r>
              <a:rPr lang="en-US" sz="2400" dirty="0" smtClean="0"/>
              <a:t> </a:t>
            </a:r>
            <a:endParaRPr lang="en-US" sz="2400" dirty="0"/>
          </a:p>
        </p:txBody>
      </p:sp>
      <p:pic>
        <p:nvPicPr>
          <p:cNvPr id="5" name="Picture 4" descr="AME"/>
          <p:cNvPicPr>
            <a:picLocks noChangeAspect="1" noChangeArrowheads="1"/>
          </p:cNvPicPr>
          <p:nvPr/>
        </p:nvPicPr>
        <p:blipFill>
          <a:blip r:embed="rId4" cstate="print"/>
          <a:srcRect b="40678"/>
          <a:stretch>
            <a:fillRect/>
          </a:stretch>
        </p:blipFill>
        <p:spPr bwMode="auto">
          <a:xfrm>
            <a:off x="102061" y="152400"/>
            <a:ext cx="2911475" cy="914400"/>
          </a:xfrm>
          <a:prstGeom prst="rect">
            <a:avLst/>
          </a:prstGeom>
          <a:noFill/>
          <a:ln w="9525">
            <a:noFill/>
            <a:miter lim="800000"/>
            <a:headEnd/>
            <a:tailEnd/>
          </a:ln>
        </p:spPr>
      </p:pic>
      <p:sp>
        <p:nvSpPr>
          <p:cNvPr id="6" name="TextBox 5"/>
          <p:cNvSpPr txBox="1"/>
          <p:nvPr/>
        </p:nvSpPr>
        <p:spPr>
          <a:xfrm>
            <a:off x="3200400" y="5947827"/>
            <a:ext cx="2898486" cy="461665"/>
          </a:xfrm>
          <a:prstGeom prst="rect">
            <a:avLst/>
          </a:prstGeom>
          <a:noFill/>
        </p:spPr>
        <p:txBody>
          <a:bodyPr wrap="none" rtlCol="0">
            <a:spAutoFit/>
          </a:bodyPr>
          <a:lstStyle/>
          <a:p>
            <a:r>
              <a:rPr lang="en-US" sz="2400" b="1" dirty="0" smtClean="0"/>
              <a:t>Thanks for Listening!</a:t>
            </a:r>
            <a:endParaRPr lang="en-US" sz="2400" b="1" dirty="0"/>
          </a:p>
        </p:txBody>
      </p:sp>
    </p:spTree>
    <p:extLst>
      <p:ext uri="{BB962C8B-B14F-4D97-AF65-F5344CB8AC3E}">
        <p14:creationId xmlns:p14="http://schemas.microsoft.com/office/powerpoint/2010/main" val="193061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2400" y="1475125"/>
            <a:ext cx="8839200" cy="4093428"/>
          </a:xfrm>
          <a:prstGeom prst="rect">
            <a:avLst/>
          </a:prstGeom>
        </p:spPr>
        <p:txBody>
          <a:bodyPr wrap="square">
            <a:spAutoFit/>
          </a:bodyPr>
          <a:lstStyle/>
          <a:p>
            <a:pPr marL="285750" indent="-285750">
              <a:buFont typeface="Wingdings" panose="05000000000000000000" pitchFamily="2" charset="2"/>
              <a:buChar char="§"/>
            </a:pPr>
            <a:r>
              <a:rPr lang="en-US" sz="2000" dirty="0">
                <a:solidFill>
                  <a:prstClr val="black"/>
                </a:solidFill>
              </a:rPr>
              <a:t>Parents, students, and educators need to be enlightened about manufacturing as a professional career which supports a higher standard of living.</a:t>
            </a:r>
          </a:p>
          <a:p>
            <a:pPr lvl="1"/>
            <a:endParaRPr lang="en-US" sz="2000" dirty="0">
              <a:solidFill>
                <a:prstClr val="black"/>
              </a:solidFill>
            </a:endParaRPr>
          </a:p>
          <a:p>
            <a:pPr marL="285750" indent="-285750">
              <a:buFont typeface="Wingdings" panose="05000000000000000000" pitchFamily="2" charset="2"/>
              <a:buChar char="§"/>
            </a:pPr>
            <a:r>
              <a:rPr lang="en-US" sz="2000" dirty="0">
                <a:solidFill>
                  <a:prstClr val="black"/>
                </a:solidFill>
              </a:rPr>
              <a:t>Communities need to support an infrastructure based around the LEARN Act (Literacy Education for ALL Results for the Nation) in all 50 states</a:t>
            </a:r>
            <a:r>
              <a:rPr lang="en-US" sz="2000" dirty="0" smtClean="0">
                <a:solidFill>
                  <a:prstClr val="black"/>
                </a:solidFill>
              </a:rPr>
              <a:t>.</a:t>
            </a:r>
          </a:p>
          <a:p>
            <a:pPr marL="285750" indent="-285750">
              <a:buFont typeface="Wingdings" panose="05000000000000000000" pitchFamily="2" charset="2"/>
              <a:buChar char="§"/>
            </a:pPr>
            <a:endParaRPr lang="en-US" sz="2000" dirty="0">
              <a:solidFill>
                <a:prstClr val="black"/>
              </a:solidFill>
            </a:endParaRPr>
          </a:p>
          <a:p>
            <a:pPr marL="285750" indent="-285750">
              <a:buFont typeface="Wingdings" panose="05000000000000000000" pitchFamily="2" charset="2"/>
              <a:buChar char="§"/>
            </a:pPr>
            <a:r>
              <a:rPr lang="en-US" sz="2000" dirty="0" smtClean="0">
                <a:solidFill>
                  <a:prstClr val="black"/>
                </a:solidFill>
              </a:rPr>
              <a:t>Companies and learning organizations need to accept responsibility for helping schools and colleges produce literate career ready citizens. </a:t>
            </a:r>
          </a:p>
          <a:p>
            <a:pPr>
              <a:buFont typeface="Arial" pitchFamily="34" charset="0"/>
              <a:buChar char="•"/>
            </a:pPr>
            <a:endParaRPr lang="en-US" sz="2000" dirty="0" smtClean="0">
              <a:solidFill>
                <a:prstClr val="black"/>
              </a:solidFill>
            </a:endParaRPr>
          </a:p>
          <a:p>
            <a:pPr marL="285750" indent="-285750">
              <a:buFont typeface="Wingdings" panose="05000000000000000000" pitchFamily="2" charset="2"/>
              <a:buChar char="§"/>
            </a:pPr>
            <a:r>
              <a:rPr lang="en-US" sz="2000" dirty="0" smtClean="0">
                <a:solidFill>
                  <a:prstClr val="black"/>
                </a:solidFill>
              </a:rPr>
              <a:t>Schools and colleges need to support the certification of teachers of reading and STEM (Science,Technology,Engineering,Mathematics) skills.</a:t>
            </a:r>
          </a:p>
          <a:p>
            <a:pPr lvl="1"/>
            <a:r>
              <a:rPr lang="en-US" sz="2000" dirty="0" smtClean="0">
                <a:solidFill>
                  <a:prstClr val="black"/>
                </a:solidFill>
              </a:rPr>
              <a:t> </a:t>
            </a:r>
          </a:p>
          <a:p>
            <a:pPr marL="285750" indent="-285750">
              <a:buFont typeface="Wingdings" panose="05000000000000000000" pitchFamily="2" charset="2"/>
              <a:buChar char="§"/>
            </a:pPr>
            <a:endParaRPr lang="en-US" sz="2000" dirty="0">
              <a:solidFill>
                <a:prstClr val="black"/>
              </a:solidFill>
            </a:endParaRPr>
          </a:p>
        </p:txBody>
      </p:sp>
      <p:sp>
        <p:nvSpPr>
          <p:cNvPr id="5" name="TextBox 4"/>
          <p:cNvSpPr txBox="1"/>
          <p:nvPr/>
        </p:nvSpPr>
        <p:spPr>
          <a:xfrm>
            <a:off x="1295400" y="152400"/>
            <a:ext cx="8305800" cy="1015663"/>
          </a:xfrm>
          <a:prstGeom prst="rect">
            <a:avLst/>
          </a:prstGeom>
          <a:noFill/>
        </p:spPr>
        <p:txBody>
          <a:bodyPr wrap="square" rtlCol="0">
            <a:spAutoFit/>
          </a:bodyPr>
          <a:lstStyle/>
          <a:p>
            <a:pPr algn="ctr"/>
            <a:endParaRPr lang="en-US" sz="2000" b="1" dirty="0" smtClean="0">
              <a:solidFill>
                <a:prstClr val="black"/>
              </a:solidFill>
            </a:endParaRPr>
          </a:p>
          <a:p>
            <a:pPr algn="ctr"/>
            <a:r>
              <a:rPr lang="en-US" sz="2000" b="1" dirty="0" smtClean="0">
                <a:solidFill>
                  <a:prstClr val="black"/>
                </a:solidFill>
              </a:rPr>
              <a:t>AME International Conference Chicago October 2012 </a:t>
            </a:r>
          </a:p>
          <a:p>
            <a:pPr algn="ctr"/>
            <a:r>
              <a:rPr lang="en-US" sz="2000" b="1" dirty="0" smtClean="0">
                <a:solidFill>
                  <a:prstClr val="black"/>
                </a:solidFill>
              </a:rPr>
              <a:t>Community of Practice Findings</a:t>
            </a:r>
            <a:endParaRPr lang="en-US" sz="2000" b="1" dirty="0">
              <a:solidFill>
                <a:prstClr val="black"/>
              </a:solidFill>
            </a:endParaRPr>
          </a:p>
        </p:txBody>
      </p:sp>
      <p:pic>
        <p:nvPicPr>
          <p:cNvPr id="8" name="Picture 7" descr="AME APQC logo.jpg"/>
          <p:cNvPicPr>
            <a:picLocks noChangeAspect="1"/>
          </p:cNvPicPr>
          <p:nvPr/>
        </p:nvPicPr>
        <p:blipFill>
          <a:blip r:embed="rId3" cstate="print"/>
          <a:stretch>
            <a:fillRect/>
          </a:stretch>
        </p:blipFill>
        <p:spPr>
          <a:xfrm>
            <a:off x="0" y="-1"/>
            <a:ext cx="2397164" cy="1062573"/>
          </a:xfrm>
          <a:prstGeom prst="rect">
            <a:avLst/>
          </a:prstGeom>
        </p:spPr>
      </p:pic>
      <p:sp>
        <p:nvSpPr>
          <p:cNvPr id="3" name="TextBox 2"/>
          <p:cNvSpPr txBox="1"/>
          <p:nvPr/>
        </p:nvSpPr>
        <p:spPr>
          <a:xfrm>
            <a:off x="2514600" y="76200"/>
            <a:ext cx="6437147" cy="461665"/>
          </a:xfrm>
          <a:prstGeom prst="rect">
            <a:avLst/>
          </a:prstGeom>
          <a:noFill/>
        </p:spPr>
        <p:txBody>
          <a:bodyPr wrap="none" rtlCol="0">
            <a:spAutoFit/>
          </a:bodyPr>
          <a:lstStyle/>
          <a:p>
            <a:r>
              <a:rPr lang="en-US" sz="2400" b="1" dirty="0" smtClean="0">
                <a:solidFill>
                  <a:prstClr val="black"/>
                </a:solidFill>
              </a:rPr>
              <a:t>Talent Shortage of Literate Career Ready  Citizens</a:t>
            </a:r>
            <a:endParaRPr lang="en-US" sz="2400" b="1" dirty="0">
              <a:solidFill>
                <a:prstClr val="black"/>
              </a:solidFill>
            </a:endParaRPr>
          </a:p>
        </p:txBody>
      </p:sp>
      <p:sp>
        <p:nvSpPr>
          <p:cNvPr id="2" name="TextBox 1"/>
          <p:cNvSpPr txBox="1"/>
          <p:nvPr/>
        </p:nvSpPr>
        <p:spPr>
          <a:xfrm>
            <a:off x="1295400" y="5334000"/>
            <a:ext cx="6727291" cy="1015663"/>
          </a:xfrm>
          <a:prstGeom prst="rect">
            <a:avLst/>
          </a:prstGeom>
          <a:noFill/>
          <a:ln>
            <a:solidFill>
              <a:schemeClr val="tx1"/>
            </a:solidFill>
          </a:ln>
        </p:spPr>
        <p:txBody>
          <a:bodyPr wrap="none" rtlCol="0">
            <a:spAutoFit/>
          </a:bodyPr>
          <a:lstStyle/>
          <a:p>
            <a:pPr algn="ctr"/>
            <a:r>
              <a:rPr lang="en-US" sz="2000" b="1" i="1" dirty="0" smtClean="0"/>
              <a:t>Reading and writing are the foundational skills without which</a:t>
            </a:r>
          </a:p>
          <a:p>
            <a:pPr algn="ctr"/>
            <a:r>
              <a:rPr lang="en-US" sz="2000" b="1" i="1" dirty="0" smtClean="0"/>
              <a:t>educational and economic attainment become</a:t>
            </a:r>
          </a:p>
          <a:p>
            <a:pPr algn="ctr"/>
            <a:r>
              <a:rPr lang="en-US" sz="2000" b="1" i="1" dirty="0" smtClean="0"/>
              <a:t>“unattainable”.</a:t>
            </a:r>
            <a:endParaRPr lang="en-US" sz="2000" b="1" i="1" dirty="0"/>
          </a:p>
        </p:txBody>
      </p:sp>
    </p:spTree>
    <p:extLst>
      <p:ext uri="{BB962C8B-B14F-4D97-AF65-F5344CB8AC3E}">
        <p14:creationId xmlns:p14="http://schemas.microsoft.com/office/powerpoint/2010/main" val="3061850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621779"/>
            <a:ext cx="8229600"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Calibri" pitchFamily="34" charset="0"/>
              <a:ea typeface="Calibri" pitchFamily="34" charset="0"/>
              <a:cs typeface="Interstate-Ligh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Interstate-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42881" y="2281059"/>
            <a:ext cx="8648719" cy="3970318"/>
          </a:xfrm>
          <a:prstGeom prst="rect">
            <a:avLst/>
          </a:prstGeom>
        </p:spPr>
        <p:txBody>
          <a:bodyPr wrap="square">
            <a:spAutoFit/>
          </a:bodyPr>
          <a:lstStyle/>
          <a:p>
            <a:pPr fontAlgn="base">
              <a:spcBef>
                <a:spcPct val="0"/>
              </a:spcBef>
              <a:spcAft>
                <a:spcPct val="0"/>
              </a:spcAft>
              <a:buFont typeface="Wingdings" pitchFamily="2" charset="2"/>
              <a:buChar char="§"/>
            </a:pPr>
            <a:r>
              <a:rPr lang="en-US" sz="2000" dirty="0" smtClean="0">
                <a:solidFill>
                  <a:srgbClr val="000000"/>
                </a:solidFill>
                <a:latin typeface="+mj-lt"/>
                <a:ea typeface="Calibri" pitchFamily="34" charset="0"/>
                <a:cs typeface="Interstate-Light"/>
              </a:rPr>
              <a:t>  </a:t>
            </a:r>
            <a:r>
              <a:rPr lang="en-US" sz="2000" dirty="0" smtClean="0"/>
              <a:t>Globalization and new technology requires a skilled work force</a:t>
            </a:r>
          </a:p>
          <a:p>
            <a:pPr fontAlgn="base">
              <a:spcBef>
                <a:spcPct val="0"/>
              </a:spcBef>
              <a:spcAft>
                <a:spcPct val="0"/>
              </a:spcAft>
              <a:buFont typeface="Wingdings" pitchFamily="2" charset="2"/>
              <a:buChar char="§"/>
            </a:pPr>
            <a:endParaRPr lang="en-US" sz="800" dirty="0"/>
          </a:p>
          <a:p>
            <a:pPr fontAlgn="base">
              <a:spcBef>
                <a:spcPct val="0"/>
              </a:spcBef>
              <a:spcAft>
                <a:spcPct val="0"/>
              </a:spcAft>
              <a:buFont typeface="Wingdings" pitchFamily="2" charset="2"/>
              <a:buChar char="§"/>
            </a:pPr>
            <a:r>
              <a:rPr lang="en-US" sz="2000" dirty="0" smtClean="0"/>
              <a:t>  85 % of new jobs will be classifies as skilled jobs</a:t>
            </a:r>
          </a:p>
          <a:p>
            <a:pPr fontAlgn="base">
              <a:spcBef>
                <a:spcPct val="0"/>
              </a:spcBef>
              <a:spcAft>
                <a:spcPct val="0"/>
              </a:spcAft>
              <a:buFont typeface="Wingdings" pitchFamily="2" charset="2"/>
              <a:buChar char="§"/>
            </a:pPr>
            <a:endParaRPr lang="en-US" sz="800" dirty="0" smtClean="0"/>
          </a:p>
          <a:p>
            <a:pPr fontAlgn="base">
              <a:spcBef>
                <a:spcPct val="0"/>
              </a:spcBef>
              <a:spcAft>
                <a:spcPct val="0"/>
              </a:spcAft>
              <a:buFont typeface="Wingdings" pitchFamily="2" charset="2"/>
              <a:buChar char="§"/>
            </a:pPr>
            <a:endParaRPr lang="en-US" sz="800" b="1" dirty="0"/>
          </a:p>
          <a:p>
            <a:pPr algn="ctr" fontAlgn="base">
              <a:spcBef>
                <a:spcPct val="0"/>
              </a:spcBef>
              <a:spcAft>
                <a:spcPct val="0"/>
              </a:spcAft>
            </a:pPr>
            <a:r>
              <a:rPr lang="en-US" sz="2000" b="1" dirty="0" smtClean="0"/>
              <a:t>Best Practices</a:t>
            </a:r>
            <a:endParaRPr lang="en-US" sz="2000" b="1" dirty="0"/>
          </a:p>
          <a:p>
            <a:pPr algn="ctr" fontAlgn="base">
              <a:spcBef>
                <a:spcPct val="0"/>
              </a:spcBef>
              <a:spcAft>
                <a:spcPct val="0"/>
              </a:spcAft>
            </a:pPr>
            <a:endParaRPr lang="en-US" sz="800" dirty="0"/>
          </a:p>
          <a:p>
            <a:pPr fontAlgn="base">
              <a:spcBef>
                <a:spcPct val="0"/>
              </a:spcBef>
              <a:spcAft>
                <a:spcPct val="0"/>
              </a:spcAft>
              <a:buFont typeface="Wingdings" pitchFamily="2" charset="2"/>
              <a:buChar char="§"/>
            </a:pPr>
            <a:r>
              <a:rPr lang="en-US" sz="2000" dirty="0" smtClean="0">
                <a:solidFill>
                  <a:srgbClr val="000000"/>
                </a:solidFill>
                <a:latin typeface="+mj-lt"/>
                <a:ea typeface="Calibri" pitchFamily="34" charset="0"/>
                <a:cs typeface="Interstate-Light"/>
              </a:rPr>
              <a:t>  A holistic approach to education with both the basic and applied skills</a:t>
            </a:r>
          </a:p>
          <a:p>
            <a:pPr fontAlgn="base">
              <a:spcBef>
                <a:spcPct val="0"/>
              </a:spcBef>
              <a:spcAft>
                <a:spcPct val="0"/>
              </a:spcAft>
              <a:buFont typeface="Wingdings" pitchFamily="2" charset="2"/>
              <a:buChar char="§"/>
            </a:pPr>
            <a:endParaRPr lang="en-US" sz="800" dirty="0" smtClean="0">
              <a:solidFill>
                <a:srgbClr val="000000"/>
              </a:solidFill>
              <a:latin typeface="+mj-lt"/>
              <a:ea typeface="Calibri" pitchFamily="34" charset="0"/>
              <a:cs typeface="Interstate-Light"/>
            </a:endParaRPr>
          </a:p>
          <a:p>
            <a:pPr lvl="0" fontAlgn="base">
              <a:spcBef>
                <a:spcPct val="0"/>
              </a:spcBef>
              <a:spcAft>
                <a:spcPct val="0"/>
              </a:spcAft>
              <a:buFont typeface="Wingdings" pitchFamily="2" charset="2"/>
              <a:buChar char="§"/>
            </a:pPr>
            <a:r>
              <a:rPr lang="en-US" sz="2000" dirty="0" smtClean="0">
                <a:solidFill>
                  <a:srgbClr val="000000"/>
                </a:solidFill>
                <a:latin typeface="+mj-lt"/>
                <a:ea typeface="Calibri" pitchFamily="34" charset="0"/>
                <a:cs typeface="Interstate-Light" charset="0"/>
              </a:rPr>
              <a:t>  Germany students combine classroom and workplace learning with credentials </a:t>
            </a:r>
          </a:p>
          <a:p>
            <a:pPr lvl="0" fontAlgn="base">
              <a:spcBef>
                <a:spcPct val="0"/>
              </a:spcBef>
              <a:spcAft>
                <a:spcPct val="0"/>
              </a:spcAft>
            </a:pPr>
            <a:r>
              <a:rPr lang="en-US" sz="2000" dirty="0">
                <a:solidFill>
                  <a:srgbClr val="000000"/>
                </a:solidFill>
                <a:latin typeface="+mj-lt"/>
                <a:ea typeface="Calibri" pitchFamily="34" charset="0"/>
                <a:cs typeface="Interstate-Light" charset="0"/>
              </a:rPr>
              <a:t> </a:t>
            </a:r>
            <a:r>
              <a:rPr lang="en-US" sz="2000" dirty="0" smtClean="0">
                <a:solidFill>
                  <a:srgbClr val="000000"/>
                </a:solidFill>
                <a:latin typeface="+mj-lt"/>
                <a:ea typeface="Calibri" pitchFamily="34" charset="0"/>
                <a:cs typeface="Interstate-Light" charset="0"/>
              </a:rPr>
              <a:t> </a:t>
            </a:r>
            <a:endParaRPr lang="en-US" sz="800" dirty="0" smtClean="0">
              <a:solidFill>
                <a:srgbClr val="000000"/>
              </a:solidFill>
              <a:latin typeface="+mj-lt"/>
              <a:ea typeface="Calibri" pitchFamily="34" charset="0"/>
              <a:cs typeface="Interstate-Light" charset="0"/>
            </a:endParaRPr>
          </a:p>
          <a:p>
            <a:pPr lvl="0" algn="ctr" fontAlgn="base">
              <a:spcBef>
                <a:spcPct val="0"/>
              </a:spcBef>
              <a:spcAft>
                <a:spcPct val="0"/>
              </a:spcAft>
            </a:pPr>
            <a:r>
              <a:rPr lang="en-US" sz="2000" b="1" dirty="0" smtClean="0">
                <a:solidFill>
                  <a:srgbClr val="000000"/>
                </a:solidFill>
                <a:latin typeface="+mj-lt"/>
                <a:ea typeface="Calibri" pitchFamily="34" charset="0"/>
                <a:cs typeface="Interstate-Light" charset="0"/>
              </a:rPr>
              <a:t>Rewards </a:t>
            </a:r>
            <a:endParaRPr lang="en-US" sz="2000" dirty="0" smtClean="0">
              <a:solidFill>
                <a:srgbClr val="000000"/>
              </a:solidFill>
              <a:latin typeface="+mj-lt"/>
              <a:ea typeface="Calibri" pitchFamily="34" charset="0"/>
              <a:cs typeface="Interstate-Light" charset="0"/>
            </a:endParaRPr>
          </a:p>
          <a:p>
            <a:pPr lvl="0" fontAlgn="base">
              <a:spcBef>
                <a:spcPct val="0"/>
              </a:spcBef>
              <a:spcAft>
                <a:spcPct val="0"/>
              </a:spcAft>
              <a:buFont typeface="Wingdings" pitchFamily="2" charset="2"/>
              <a:buChar char="§"/>
            </a:pPr>
            <a:endParaRPr lang="en-US" sz="800" dirty="0" smtClean="0">
              <a:solidFill>
                <a:srgbClr val="000000"/>
              </a:solidFill>
              <a:latin typeface="+mj-lt"/>
              <a:ea typeface="Calibri" pitchFamily="34" charset="0"/>
              <a:cs typeface="Interstate-Light" charset="0"/>
            </a:endParaRPr>
          </a:p>
          <a:p>
            <a:pPr lvl="0" fontAlgn="base">
              <a:spcBef>
                <a:spcPct val="0"/>
              </a:spcBef>
              <a:spcAft>
                <a:spcPct val="0"/>
              </a:spcAft>
              <a:buFont typeface="Wingdings" pitchFamily="2" charset="2"/>
              <a:buChar char="§"/>
            </a:pPr>
            <a:endParaRPr lang="en-US" sz="800" u="sng" dirty="0" smtClean="0">
              <a:solidFill>
                <a:srgbClr val="000000"/>
              </a:solidFill>
              <a:latin typeface="+mj-lt"/>
              <a:ea typeface="Calibri" pitchFamily="34" charset="0"/>
              <a:cs typeface="Interstate-Light" charset="0"/>
            </a:endParaRPr>
          </a:p>
          <a:p>
            <a:pPr>
              <a:buFont typeface="Wingdings" pitchFamily="2" charset="2"/>
              <a:buChar char="§"/>
            </a:pPr>
            <a:r>
              <a:rPr lang="en-US" sz="2000" dirty="0" smtClean="0">
                <a:latin typeface="+mj-lt"/>
              </a:rPr>
              <a:t>  </a:t>
            </a:r>
            <a:r>
              <a:rPr lang="en-US" sz="2000" dirty="0" smtClean="0"/>
              <a:t>Manufacturing </a:t>
            </a:r>
            <a:r>
              <a:rPr lang="en-US" sz="2000" dirty="0"/>
              <a:t>workers receive 17% total higher compensation than </a:t>
            </a:r>
            <a:r>
              <a:rPr lang="en-US" sz="2000" dirty="0" smtClean="0"/>
              <a:t>others</a:t>
            </a:r>
          </a:p>
          <a:p>
            <a:endParaRPr lang="en-US" sz="800" dirty="0"/>
          </a:p>
          <a:p>
            <a:pPr lvl="0" fontAlgn="base">
              <a:spcBef>
                <a:spcPct val="0"/>
              </a:spcBef>
              <a:spcAft>
                <a:spcPct val="0"/>
              </a:spcAft>
              <a:buFont typeface="Wingdings" pitchFamily="2" charset="2"/>
              <a:buChar char="§"/>
            </a:pPr>
            <a:r>
              <a:rPr lang="en-US" sz="2000" dirty="0" smtClean="0">
                <a:latin typeface="+mj-lt"/>
              </a:rPr>
              <a:t>  A one-year occupational certificate may earn more than college degree </a:t>
            </a:r>
            <a:r>
              <a:rPr lang="en-US" sz="2000" dirty="0" smtClean="0"/>
              <a:t>  </a:t>
            </a:r>
            <a:endParaRPr lang="en-US" sz="2000" dirty="0">
              <a:latin typeface="+mj-lt"/>
            </a:endParaRPr>
          </a:p>
        </p:txBody>
      </p:sp>
      <p:sp>
        <p:nvSpPr>
          <p:cNvPr id="17" name="Title 31"/>
          <p:cNvSpPr txBox="1">
            <a:spLocks noGrp="1"/>
          </p:cNvSpPr>
          <p:nvPr>
            <p:ph type="title"/>
          </p:nvPr>
        </p:nvSpPr>
        <p:spPr>
          <a:xfrm>
            <a:off x="685800" y="76200"/>
            <a:ext cx="8763000" cy="523220"/>
          </a:xfrm>
          <a:prstGeom prst="rect">
            <a:avLst/>
          </a:prstGeom>
          <a:noFill/>
        </p:spPr>
        <p:txBody>
          <a:bodyPr wrap="square" rtlCol="0">
            <a:spAutoFit/>
          </a:bodyPr>
          <a:lstStyle/>
          <a:p>
            <a:r>
              <a:rPr lang="en-US" sz="2800" b="1" dirty="0" smtClean="0"/>
              <a:t>Career Readiness </a:t>
            </a:r>
            <a:r>
              <a:rPr lang="en-US" sz="2800" b="1" dirty="0"/>
              <a:t>&amp; 21</a:t>
            </a:r>
            <a:r>
              <a:rPr lang="en-US" sz="2800" b="1" baseline="30000" dirty="0"/>
              <a:t>st</a:t>
            </a:r>
            <a:r>
              <a:rPr lang="en-US" sz="2800" b="1" dirty="0"/>
              <a:t> Century </a:t>
            </a:r>
            <a:r>
              <a:rPr lang="en-US" sz="2800" b="1" dirty="0" smtClean="0"/>
              <a:t>Learning</a:t>
            </a:r>
            <a:endParaRPr lang="en-US" sz="2800" b="1" dirty="0"/>
          </a:p>
        </p:txBody>
      </p:sp>
      <p:sp>
        <p:nvSpPr>
          <p:cNvPr id="10" name="TextBox 9"/>
          <p:cNvSpPr txBox="1"/>
          <p:nvPr/>
        </p:nvSpPr>
        <p:spPr>
          <a:xfrm>
            <a:off x="158150" y="3657600"/>
            <a:ext cx="184731" cy="584775"/>
          </a:xfrm>
          <a:prstGeom prst="rect">
            <a:avLst/>
          </a:prstGeom>
          <a:noFill/>
        </p:spPr>
        <p:txBody>
          <a:bodyPr wrap="none" rtlCol="0">
            <a:spAutoFit/>
          </a:bodyPr>
          <a:lstStyle/>
          <a:p>
            <a:endParaRPr lang="en-US" sz="1600" b="1" dirty="0" smtClean="0"/>
          </a:p>
          <a:p>
            <a:endParaRPr lang="en-US" sz="1600" b="1" dirty="0"/>
          </a:p>
        </p:txBody>
      </p:sp>
      <p:sp>
        <p:nvSpPr>
          <p:cNvPr id="2" name="TextBox 1"/>
          <p:cNvSpPr txBox="1"/>
          <p:nvPr/>
        </p:nvSpPr>
        <p:spPr>
          <a:xfrm>
            <a:off x="3814097" y="1809690"/>
            <a:ext cx="1676036" cy="400110"/>
          </a:xfrm>
          <a:prstGeom prst="rect">
            <a:avLst/>
          </a:prstGeom>
          <a:noFill/>
        </p:spPr>
        <p:txBody>
          <a:bodyPr wrap="none" rtlCol="0">
            <a:spAutoFit/>
          </a:bodyPr>
          <a:lstStyle/>
          <a:p>
            <a:r>
              <a:rPr lang="en-US" sz="2000" b="1" dirty="0" smtClean="0"/>
              <a:t>Requirements</a:t>
            </a: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8" y="126104"/>
            <a:ext cx="1360627" cy="14602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6"/>
          <p:cNvGrpSpPr/>
          <p:nvPr/>
        </p:nvGrpSpPr>
        <p:grpSpPr>
          <a:xfrm>
            <a:off x="2362200" y="2209800"/>
            <a:ext cx="4724400" cy="2971800"/>
            <a:chOff x="3429000" y="1893332"/>
            <a:chExt cx="4724400" cy="2971800"/>
          </a:xfrm>
        </p:grpSpPr>
        <p:sp>
          <p:nvSpPr>
            <p:cNvPr id="19" name="TextBox 18"/>
            <p:cNvSpPr txBox="1"/>
            <p:nvPr/>
          </p:nvSpPr>
          <p:spPr>
            <a:xfrm>
              <a:off x="5257800" y="2960132"/>
              <a:ext cx="1600200" cy="584775"/>
            </a:xfrm>
            <a:prstGeom prst="rect">
              <a:avLst/>
            </a:prstGeom>
            <a:noFill/>
          </p:spPr>
          <p:txBody>
            <a:bodyPr wrap="square" rtlCol="0">
              <a:spAutoFit/>
            </a:bodyPr>
            <a:lstStyle/>
            <a:p>
              <a:pPr algn="ctr"/>
              <a:r>
                <a:rPr lang="en-US" sz="1600" b="1" dirty="0" smtClean="0"/>
                <a:t> Training &amp;</a:t>
              </a:r>
            </a:p>
            <a:p>
              <a:pPr algn="ctr"/>
              <a:r>
                <a:rPr lang="en-US" sz="1600" b="1" dirty="0" smtClean="0"/>
                <a:t>Certified  </a:t>
              </a:r>
            </a:p>
          </p:txBody>
        </p:sp>
        <p:sp>
          <p:nvSpPr>
            <p:cNvPr id="25" name="TextBox 24"/>
            <p:cNvSpPr txBox="1"/>
            <p:nvPr/>
          </p:nvSpPr>
          <p:spPr>
            <a:xfrm>
              <a:off x="3429000" y="1893332"/>
              <a:ext cx="1600200" cy="338554"/>
            </a:xfrm>
            <a:prstGeom prst="rect">
              <a:avLst/>
            </a:prstGeom>
            <a:noFill/>
          </p:spPr>
          <p:txBody>
            <a:bodyPr wrap="square" rtlCol="0">
              <a:spAutoFit/>
            </a:bodyPr>
            <a:lstStyle/>
            <a:p>
              <a:pPr algn="ctr"/>
              <a:r>
                <a:rPr lang="en-US" sz="1600" b="1" dirty="0" smtClean="0"/>
                <a:t>4</a:t>
              </a:r>
              <a:r>
                <a:rPr lang="en-US" sz="1600" b="1" baseline="30000" dirty="0" smtClean="0"/>
                <a:t>th</a:t>
              </a:r>
              <a:r>
                <a:rPr lang="en-US" sz="1600" b="1" dirty="0" smtClean="0"/>
                <a:t> – 12th</a:t>
              </a:r>
            </a:p>
          </p:txBody>
        </p:sp>
        <p:sp>
          <p:nvSpPr>
            <p:cNvPr id="26" name="TextBox 25"/>
            <p:cNvSpPr txBox="1"/>
            <p:nvPr/>
          </p:nvSpPr>
          <p:spPr>
            <a:xfrm>
              <a:off x="7138379" y="4526578"/>
              <a:ext cx="1015021" cy="338554"/>
            </a:xfrm>
            <a:prstGeom prst="rect">
              <a:avLst/>
            </a:prstGeom>
            <a:noFill/>
          </p:spPr>
          <p:txBody>
            <a:bodyPr wrap="none" rtlCol="0">
              <a:spAutoFit/>
            </a:bodyPr>
            <a:lstStyle/>
            <a:p>
              <a:pPr algn="ctr"/>
              <a:r>
                <a:rPr lang="en-US" sz="1600" b="1" dirty="0" smtClean="0"/>
                <a:t>Designing</a:t>
              </a:r>
            </a:p>
          </p:txBody>
        </p:sp>
      </p:grpSp>
      <p:sp>
        <p:nvSpPr>
          <p:cNvPr id="29" name="Left Brace 28"/>
          <p:cNvSpPr/>
          <p:nvPr/>
        </p:nvSpPr>
        <p:spPr>
          <a:xfrm>
            <a:off x="6019800" y="1066800"/>
            <a:ext cx="762000" cy="3581400"/>
          </a:xfrm>
          <a:prstGeom prst="leftBrace">
            <a:avLst>
              <a:gd name="adj1" fmla="val 8333"/>
              <a:gd name="adj2" fmla="val 496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p:cNvSpPr txBox="1"/>
          <p:nvPr/>
        </p:nvSpPr>
        <p:spPr>
          <a:xfrm>
            <a:off x="6453456" y="2362200"/>
            <a:ext cx="953403" cy="1077218"/>
          </a:xfrm>
          <a:prstGeom prst="rect">
            <a:avLst/>
          </a:prstGeom>
          <a:noFill/>
        </p:spPr>
        <p:txBody>
          <a:bodyPr wrap="none" rtlCol="0">
            <a:spAutoFit/>
          </a:bodyPr>
          <a:lstStyle/>
          <a:p>
            <a:pPr algn="ctr"/>
            <a:r>
              <a:rPr lang="en-US" sz="1600" b="1" dirty="0" smtClean="0"/>
              <a:t>Investing</a:t>
            </a:r>
          </a:p>
          <a:p>
            <a:pPr algn="ctr"/>
            <a:r>
              <a:rPr lang="en-US" sz="1600" b="1" dirty="0" smtClean="0"/>
              <a:t> in </a:t>
            </a:r>
          </a:p>
          <a:p>
            <a:pPr algn="ctr"/>
            <a:r>
              <a:rPr lang="en-US" sz="1600" b="1" dirty="0" smtClean="0"/>
              <a:t>Our</a:t>
            </a:r>
          </a:p>
          <a:p>
            <a:pPr algn="ctr"/>
            <a:r>
              <a:rPr lang="en-US" sz="1600" b="1" dirty="0" smtClean="0"/>
              <a:t>  Future </a:t>
            </a:r>
            <a:endParaRPr lang="en-US" sz="1600" b="1" dirty="0"/>
          </a:p>
        </p:txBody>
      </p:sp>
      <p:sp>
        <p:nvSpPr>
          <p:cNvPr id="31" name="Left Brace 30"/>
          <p:cNvSpPr/>
          <p:nvPr/>
        </p:nvSpPr>
        <p:spPr>
          <a:xfrm>
            <a:off x="7391400" y="4419600"/>
            <a:ext cx="381000" cy="23622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7" name="Picture 3" descr="C:\Users\PUT\AppData\Local\Microsoft\Windows\Temporary Internet Files\Content.IE5\MHBKNV2A\MP900439455[1].jpg"/>
          <p:cNvPicPr>
            <a:picLocks noChangeAspect="1" noChangeArrowheads="1"/>
          </p:cNvPicPr>
          <p:nvPr/>
        </p:nvPicPr>
        <p:blipFill>
          <a:blip r:embed="rId2" cstate="print"/>
          <a:srcRect/>
          <a:stretch>
            <a:fillRect/>
          </a:stretch>
        </p:blipFill>
        <p:spPr bwMode="auto">
          <a:xfrm>
            <a:off x="533400" y="1828800"/>
            <a:ext cx="1295400" cy="1371600"/>
          </a:xfrm>
          <a:prstGeom prst="rect">
            <a:avLst/>
          </a:prstGeom>
          <a:noFill/>
        </p:spPr>
      </p:pic>
      <p:sp>
        <p:nvSpPr>
          <p:cNvPr id="21" name="TextBox 20"/>
          <p:cNvSpPr txBox="1"/>
          <p:nvPr/>
        </p:nvSpPr>
        <p:spPr>
          <a:xfrm>
            <a:off x="304800" y="3276600"/>
            <a:ext cx="1600200" cy="830997"/>
          </a:xfrm>
          <a:prstGeom prst="rect">
            <a:avLst/>
          </a:prstGeom>
          <a:noFill/>
        </p:spPr>
        <p:txBody>
          <a:bodyPr wrap="square" rtlCol="0">
            <a:spAutoFit/>
          </a:bodyPr>
          <a:lstStyle/>
          <a:p>
            <a:pPr algn="ctr"/>
            <a:r>
              <a:rPr lang="en-US" sz="1600" b="1" dirty="0" smtClean="0"/>
              <a:t>Excited about</a:t>
            </a:r>
          </a:p>
          <a:p>
            <a:pPr algn="ctr"/>
            <a:r>
              <a:rPr lang="en-US" sz="1600" b="1" dirty="0" smtClean="0"/>
              <a:t>Learning to </a:t>
            </a:r>
          </a:p>
          <a:p>
            <a:pPr algn="ctr"/>
            <a:r>
              <a:rPr lang="en-US" sz="1600" b="1" dirty="0" smtClean="0"/>
              <a:t>Read</a:t>
            </a:r>
          </a:p>
        </p:txBody>
      </p:sp>
      <p:sp>
        <p:nvSpPr>
          <p:cNvPr id="22" name="Rectangle 21"/>
          <p:cNvSpPr/>
          <p:nvPr/>
        </p:nvSpPr>
        <p:spPr>
          <a:xfrm>
            <a:off x="1447800" y="4274403"/>
            <a:ext cx="3352800" cy="830997"/>
          </a:xfrm>
          <a:prstGeom prst="rect">
            <a:avLst/>
          </a:prstGeom>
        </p:spPr>
        <p:txBody>
          <a:bodyPr wrap="square">
            <a:spAutoFit/>
          </a:bodyPr>
          <a:lstStyle/>
          <a:p>
            <a:pPr algn="ctr"/>
            <a:r>
              <a:rPr lang="en-US" sz="1600" b="1" dirty="0" smtClean="0"/>
              <a:t>Graduating</a:t>
            </a:r>
          </a:p>
          <a:p>
            <a:pPr algn="ctr"/>
            <a:r>
              <a:rPr lang="en-US" sz="1600" b="1" dirty="0" smtClean="0"/>
              <a:t>Career Ready </a:t>
            </a:r>
          </a:p>
          <a:p>
            <a:pPr algn="ctr"/>
            <a:r>
              <a:rPr lang="en-US" sz="1600" b="1" dirty="0" smtClean="0"/>
              <a:t>Citizens </a:t>
            </a:r>
            <a:endParaRPr lang="en-US" sz="1600" b="1" dirty="0"/>
          </a:p>
        </p:txBody>
      </p:sp>
      <p:sp>
        <p:nvSpPr>
          <p:cNvPr id="23" name="Rectangle 22"/>
          <p:cNvSpPr/>
          <p:nvPr/>
        </p:nvSpPr>
        <p:spPr>
          <a:xfrm>
            <a:off x="4267200" y="5105400"/>
            <a:ext cx="1447800" cy="1323439"/>
          </a:xfrm>
          <a:prstGeom prst="rect">
            <a:avLst/>
          </a:prstGeom>
        </p:spPr>
        <p:txBody>
          <a:bodyPr wrap="square">
            <a:spAutoFit/>
          </a:bodyPr>
          <a:lstStyle/>
          <a:p>
            <a:pPr algn="ctr"/>
            <a:r>
              <a:rPr lang="en-US" sz="1600" b="1" dirty="0" smtClean="0"/>
              <a:t>Skilled </a:t>
            </a:r>
          </a:p>
          <a:p>
            <a:pPr algn="ctr"/>
            <a:r>
              <a:rPr lang="en-US" sz="1600" b="1" dirty="0" smtClean="0"/>
              <a:t>Professionals &amp; </a:t>
            </a:r>
          </a:p>
          <a:p>
            <a:pPr algn="ctr"/>
            <a:r>
              <a:rPr lang="en-US" sz="1600" b="1" dirty="0" smtClean="0"/>
              <a:t>College</a:t>
            </a:r>
          </a:p>
          <a:p>
            <a:pPr algn="ctr"/>
            <a:r>
              <a:rPr lang="en-US" sz="1600" b="1" dirty="0" smtClean="0"/>
              <a:t>Graduates</a:t>
            </a:r>
          </a:p>
        </p:txBody>
      </p:sp>
      <p:sp>
        <p:nvSpPr>
          <p:cNvPr id="33" name="TextBox 32"/>
          <p:cNvSpPr txBox="1"/>
          <p:nvPr/>
        </p:nvSpPr>
        <p:spPr>
          <a:xfrm>
            <a:off x="7769919" y="4724400"/>
            <a:ext cx="1221681" cy="1815882"/>
          </a:xfrm>
          <a:prstGeom prst="rect">
            <a:avLst/>
          </a:prstGeom>
          <a:noFill/>
        </p:spPr>
        <p:txBody>
          <a:bodyPr wrap="none" rtlCol="0">
            <a:spAutoFit/>
          </a:bodyPr>
          <a:lstStyle/>
          <a:p>
            <a:pPr algn="ctr"/>
            <a:r>
              <a:rPr lang="en-US" sz="1600" b="1" dirty="0" smtClean="0"/>
              <a:t>Globally</a:t>
            </a:r>
          </a:p>
          <a:p>
            <a:pPr algn="ctr"/>
            <a:r>
              <a:rPr lang="en-US" sz="1600" b="1" dirty="0" smtClean="0"/>
              <a:t>Competitive</a:t>
            </a:r>
          </a:p>
          <a:p>
            <a:pPr algn="ctr"/>
            <a:endParaRPr lang="en-US" sz="800" b="1" dirty="0" smtClean="0"/>
          </a:p>
          <a:p>
            <a:pPr algn="ctr"/>
            <a:r>
              <a:rPr lang="en-US" sz="1600" b="1" dirty="0" smtClean="0"/>
              <a:t>With</a:t>
            </a:r>
          </a:p>
          <a:p>
            <a:pPr algn="ctr"/>
            <a:endParaRPr lang="en-US" sz="800" b="1" dirty="0" smtClean="0"/>
          </a:p>
          <a:p>
            <a:pPr algn="ctr"/>
            <a:r>
              <a:rPr lang="en-US" sz="1600" b="1" dirty="0" smtClean="0"/>
              <a:t>Highest</a:t>
            </a:r>
          </a:p>
          <a:p>
            <a:pPr algn="ctr"/>
            <a:r>
              <a:rPr lang="en-US" sz="1600" b="1" dirty="0" smtClean="0"/>
              <a:t>Standard of</a:t>
            </a:r>
          </a:p>
          <a:p>
            <a:pPr algn="ctr"/>
            <a:r>
              <a:rPr lang="en-US" sz="1600" b="1" dirty="0" smtClean="0"/>
              <a:t>Living</a:t>
            </a:r>
            <a:endParaRPr lang="en-US" sz="800" b="1" dirty="0" smtClean="0"/>
          </a:p>
        </p:txBody>
      </p:sp>
      <p:sp>
        <p:nvSpPr>
          <p:cNvPr id="32" name="Title 31"/>
          <p:cNvSpPr txBox="1">
            <a:spLocks noGrp="1"/>
          </p:cNvSpPr>
          <p:nvPr>
            <p:ph type="title"/>
          </p:nvPr>
        </p:nvSpPr>
        <p:spPr>
          <a:xfrm>
            <a:off x="228600" y="152400"/>
            <a:ext cx="8686800" cy="523220"/>
          </a:xfrm>
          <a:prstGeom prst="rect">
            <a:avLst/>
          </a:prstGeom>
          <a:noFill/>
        </p:spPr>
        <p:txBody>
          <a:bodyPr wrap="square" rtlCol="0">
            <a:spAutoFit/>
          </a:bodyPr>
          <a:lstStyle/>
          <a:p>
            <a:r>
              <a:rPr lang="en-US" sz="2800" b="1" dirty="0" smtClean="0"/>
              <a:t>Roadmap for the 21</a:t>
            </a:r>
            <a:r>
              <a:rPr lang="en-US" sz="2800" b="1" baseline="30000" dirty="0" smtClean="0"/>
              <a:t>st</a:t>
            </a:r>
            <a:r>
              <a:rPr lang="en-US" sz="2800" b="1" dirty="0" smtClean="0"/>
              <a:t> Century - Career Ready Citizens</a:t>
            </a:r>
            <a:endParaRPr lang="en-US" sz="2800" b="1" dirty="0"/>
          </a:p>
        </p:txBody>
      </p:sp>
      <p:sp>
        <p:nvSpPr>
          <p:cNvPr id="34" name="TextBox 33"/>
          <p:cNvSpPr txBox="1"/>
          <p:nvPr/>
        </p:nvSpPr>
        <p:spPr>
          <a:xfrm>
            <a:off x="4267200" y="2667000"/>
            <a:ext cx="1768561" cy="338554"/>
          </a:xfrm>
          <a:prstGeom prst="rect">
            <a:avLst/>
          </a:prstGeom>
          <a:noFill/>
        </p:spPr>
        <p:txBody>
          <a:bodyPr wrap="square" rtlCol="0">
            <a:spAutoFit/>
          </a:bodyPr>
          <a:lstStyle/>
          <a:p>
            <a:r>
              <a:rPr lang="en-US" sz="1600" b="1" dirty="0" smtClean="0"/>
              <a:t>Post High School</a:t>
            </a:r>
            <a:endParaRPr lang="en-US" sz="1600" b="1" dirty="0"/>
          </a:p>
        </p:txBody>
      </p:sp>
      <p:sp>
        <p:nvSpPr>
          <p:cNvPr id="35" name="Rectangle 34"/>
          <p:cNvSpPr/>
          <p:nvPr/>
        </p:nvSpPr>
        <p:spPr>
          <a:xfrm>
            <a:off x="2286000" y="2590800"/>
            <a:ext cx="1662443" cy="338554"/>
          </a:xfrm>
          <a:prstGeom prst="rect">
            <a:avLst/>
          </a:prstGeom>
        </p:spPr>
        <p:txBody>
          <a:bodyPr wrap="none">
            <a:spAutoFit/>
          </a:bodyPr>
          <a:lstStyle/>
          <a:p>
            <a:r>
              <a:rPr lang="en-US" sz="1600" b="1" dirty="0" smtClean="0"/>
              <a:t>Reading  to Learn</a:t>
            </a:r>
            <a:endParaRPr lang="en-US" sz="1600" dirty="0"/>
          </a:p>
        </p:txBody>
      </p:sp>
      <p:sp>
        <p:nvSpPr>
          <p:cNvPr id="36" name="TextBox 35"/>
          <p:cNvSpPr txBox="1"/>
          <p:nvPr/>
        </p:nvSpPr>
        <p:spPr>
          <a:xfrm rot="1759719">
            <a:off x="270191" y="5223426"/>
            <a:ext cx="4329404" cy="369332"/>
          </a:xfrm>
          <a:prstGeom prst="rect">
            <a:avLst/>
          </a:prstGeom>
          <a:noFill/>
          <a:ln>
            <a:solidFill>
              <a:schemeClr val="tx1"/>
            </a:solidFill>
          </a:ln>
        </p:spPr>
        <p:txBody>
          <a:bodyPr wrap="square" rtlCol="0">
            <a:spAutoFit/>
          </a:bodyPr>
          <a:lstStyle/>
          <a:p>
            <a:pPr algn="ctr"/>
            <a:r>
              <a:rPr lang="en-US" b="1" i="1" dirty="0" smtClean="0">
                <a:solidFill>
                  <a:srgbClr val="00B050"/>
                </a:solidFill>
              </a:rPr>
              <a:t>     </a:t>
            </a:r>
            <a:r>
              <a:rPr lang="en-US" b="1" i="1" dirty="0" smtClean="0"/>
              <a:t>Cradle                       to                      Career</a:t>
            </a:r>
            <a:endParaRPr lang="en-US" b="1" i="1" dirty="0"/>
          </a:p>
        </p:txBody>
      </p:sp>
      <p:sp>
        <p:nvSpPr>
          <p:cNvPr id="37" name="Rectangle 36"/>
          <p:cNvSpPr/>
          <p:nvPr/>
        </p:nvSpPr>
        <p:spPr>
          <a:xfrm>
            <a:off x="381000" y="1137047"/>
            <a:ext cx="1600200" cy="615553"/>
          </a:xfrm>
          <a:prstGeom prst="rect">
            <a:avLst/>
          </a:prstGeom>
        </p:spPr>
        <p:txBody>
          <a:bodyPr wrap="square">
            <a:spAutoFit/>
          </a:bodyPr>
          <a:lstStyle/>
          <a:p>
            <a:pPr algn="ctr"/>
            <a:r>
              <a:rPr lang="en-US" sz="1600" b="1" dirty="0" smtClean="0"/>
              <a:t>Starting Life’s Journey </a:t>
            </a:r>
            <a:r>
              <a:rPr lang="en-US" b="1" dirty="0" smtClean="0"/>
              <a:t> </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074919"/>
            <a:ext cx="1301130" cy="112435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907" t="9105" b="3262"/>
          <a:stretch/>
        </p:blipFill>
        <p:spPr>
          <a:xfrm>
            <a:off x="4267200" y="3936885"/>
            <a:ext cx="1524000" cy="107108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7944" y="5279303"/>
            <a:ext cx="1550512" cy="1033271"/>
          </a:xfrm>
          <a:prstGeom prst="rect">
            <a:avLst/>
          </a:prstGeom>
        </p:spPr>
      </p:pic>
      <p:pic>
        <p:nvPicPr>
          <p:cNvPr id="5" name="Picture 4"/>
          <p:cNvPicPr>
            <a:picLocks noChangeAspect="1"/>
          </p:cNvPicPr>
          <p:nvPr/>
        </p:nvPicPr>
        <p:blipFill>
          <a:blip r:embed="rId6"/>
          <a:stretch>
            <a:fillRect/>
          </a:stretch>
        </p:blipFill>
        <p:spPr>
          <a:xfrm>
            <a:off x="6111155" y="6334781"/>
            <a:ext cx="975445" cy="507998"/>
          </a:xfrm>
          <a:prstGeom prst="rect">
            <a:avLst/>
          </a:prstGeom>
        </p:spPr>
      </p:pic>
    </p:spTree>
    <p:extLst>
      <p:ext uri="{BB962C8B-B14F-4D97-AF65-F5344CB8AC3E}">
        <p14:creationId xmlns:p14="http://schemas.microsoft.com/office/powerpoint/2010/main" val="329120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p:nvPr/>
        </p:nvGrpSpPr>
        <p:grpSpPr>
          <a:xfrm>
            <a:off x="-347078" y="2673727"/>
            <a:ext cx="9491078" cy="4278094"/>
            <a:chOff x="-278214" y="3115337"/>
            <a:chExt cx="9422214" cy="4067177"/>
          </a:xfrm>
        </p:grpSpPr>
        <p:sp>
          <p:nvSpPr>
            <p:cNvPr id="40" name="TextBox 39"/>
            <p:cNvSpPr txBox="1"/>
            <p:nvPr/>
          </p:nvSpPr>
          <p:spPr>
            <a:xfrm>
              <a:off x="76200" y="3115337"/>
              <a:ext cx="9067800" cy="4067177"/>
            </a:xfrm>
            <a:prstGeom prst="rect">
              <a:avLst/>
            </a:prstGeom>
            <a:noFill/>
          </p:spPr>
          <p:txBody>
            <a:bodyPr wrap="square" rtlCol="0">
              <a:spAutoFit/>
            </a:bodyPr>
            <a:lstStyle/>
            <a:p>
              <a:r>
                <a:rPr lang="en-US" sz="1600" b="1" dirty="0" smtClean="0">
                  <a:solidFill>
                    <a:prstClr val="black"/>
                  </a:solidFill>
                </a:rPr>
                <a:t>Career Pathways (Parents, Students, Educators)</a:t>
              </a:r>
            </a:p>
            <a:p>
              <a:r>
                <a:rPr lang="en-US" sz="1600" b="1" dirty="0" smtClean="0">
                  <a:solidFill>
                    <a:prstClr val="black"/>
                  </a:solidFill>
                </a:rPr>
                <a:t>                                </a:t>
              </a:r>
            </a:p>
            <a:p>
              <a:r>
                <a:rPr lang="en-US" sz="1600" b="1" dirty="0">
                  <a:solidFill>
                    <a:prstClr val="black"/>
                  </a:solidFill>
                </a:rPr>
                <a:t> </a:t>
              </a:r>
              <a:r>
                <a:rPr lang="en-US" sz="1600" b="1" dirty="0" smtClean="0">
                  <a:solidFill>
                    <a:prstClr val="black"/>
                  </a:solidFill>
                </a:rPr>
                <a:t>                            Literate Nation (LEARN ACT) </a:t>
              </a:r>
              <a:r>
                <a:rPr lang="en-US" sz="1600" dirty="0" smtClean="0">
                  <a:solidFill>
                    <a:prstClr val="black"/>
                  </a:solidFill>
                </a:rPr>
                <a:t>   </a:t>
              </a:r>
            </a:p>
            <a:p>
              <a:r>
                <a:rPr lang="en-US" sz="1600" dirty="0" smtClean="0">
                  <a:solidFill>
                    <a:prstClr val="black"/>
                  </a:solidFill>
                </a:rPr>
                <a:t>             </a:t>
              </a:r>
            </a:p>
            <a:p>
              <a:r>
                <a:rPr lang="en-US" sz="1600" dirty="0">
                  <a:solidFill>
                    <a:prstClr val="black"/>
                  </a:solidFill>
                </a:rPr>
                <a:t>	</a:t>
              </a:r>
              <a:r>
                <a:rPr lang="en-US" sz="1600" dirty="0" smtClean="0">
                  <a:solidFill>
                    <a:prstClr val="black"/>
                  </a:solidFill>
                </a:rPr>
                <a:t>		   </a:t>
              </a:r>
              <a:r>
                <a:rPr lang="en-US" sz="1600" b="1" dirty="0" smtClean="0">
                  <a:solidFill>
                    <a:prstClr val="black"/>
                  </a:solidFill>
                </a:rPr>
                <a:t>STEM Skills (right courses)                                                           </a:t>
              </a:r>
            </a:p>
            <a:p>
              <a:pPr lvl="6"/>
              <a:r>
                <a:rPr lang="en-US" sz="1600" b="1" dirty="0" smtClean="0">
                  <a:solidFill>
                    <a:prstClr val="black"/>
                  </a:solidFill>
                </a:rPr>
                <a:t>   New Horizons Regional Education Centers </a:t>
              </a:r>
            </a:p>
            <a:p>
              <a:r>
                <a:rPr lang="en-US" sz="1600" b="1" dirty="0" smtClean="0">
                  <a:solidFill>
                    <a:prstClr val="black"/>
                  </a:solidFill>
                </a:rPr>
                <a:t>			   Society for Manufacturing (SME) Prime School Initiative</a:t>
              </a:r>
            </a:p>
            <a:p>
              <a:pPr lvl="6"/>
              <a:r>
                <a:rPr lang="en-US" sz="1600" b="1" dirty="0" smtClean="0">
                  <a:solidFill>
                    <a:prstClr val="black"/>
                  </a:solidFill>
                </a:rPr>
                <a:t>   American Productivity &amp; Quality Center(APQC) North Star Program                                                                                                                              					                     		Manufacturing Institute  - Skills Certification System</a:t>
              </a:r>
            </a:p>
            <a:p>
              <a:r>
                <a:rPr lang="en-US" sz="1600" b="1" dirty="0" smtClean="0">
                  <a:solidFill>
                    <a:prstClr val="black"/>
                  </a:solidFill>
                </a:rPr>
                <a:t>					     Veterans Programs</a:t>
              </a:r>
            </a:p>
            <a:p>
              <a:r>
                <a:rPr lang="en-US" sz="1600" b="1" dirty="0">
                  <a:solidFill>
                    <a:prstClr val="black"/>
                  </a:solidFill>
                </a:rPr>
                <a:t>	</a:t>
              </a:r>
              <a:r>
                <a:rPr lang="en-US" sz="1600" b="1" dirty="0" smtClean="0">
                  <a:solidFill>
                    <a:prstClr val="black"/>
                  </a:solidFill>
                </a:rPr>
                <a:t>				         AME Regional Consortiums </a:t>
              </a:r>
            </a:p>
            <a:p>
              <a:r>
                <a:rPr lang="en-US" sz="1600" b="1" dirty="0" smtClean="0">
                  <a:solidFill>
                    <a:prstClr val="black"/>
                  </a:solidFill>
                </a:rPr>
                <a:t>	 				                  AME/SME LEAN Certification</a:t>
              </a:r>
            </a:p>
            <a:p>
              <a:r>
                <a:rPr lang="en-US" sz="1600" b="1" dirty="0" smtClean="0">
                  <a:solidFill>
                    <a:prstClr val="black"/>
                  </a:solidFill>
                </a:rPr>
                <a:t>						 </a:t>
              </a:r>
            </a:p>
            <a:p>
              <a:r>
                <a:rPr lang="en-US" sz="1600" b="1" dirty="0">
                  <a:solidFill>
                    <a:prstClr val="black"/>
                  </a:solidFill>
                </a:rPr>
                <a:t>	</a:t>
              </a:r>
              <a:r>
                <a:rPr lang="en-US" sz="1600" b="1" dirty="0" smtClean="0">
                  <a:solidFill>
                    <a:prstClr val="black"/>
                  </a:solidFill>
                </a:rPr>
                <a:t>					   AME Manufacturing Excellence Award</a:t>
              </a:r>
            </a:p>
            <a:p>
              <a:r>
                <a:rPr lang="en-US" sz="1600" b="1" dirty="0">
                  <a:solidFill>
                    <a:prstClr val="black"/>
                  </a:solidFill>
                </a:rPr>
                <a:t>	</a:t>
              </a:r>
              <a:r>
                <a:rPr lang="en-US" sz="1600" b="1" dirty="0" smtClean="0">
                  <a:solidFill>
                    <a:prstClr val="black"/>
                  </a:solidFill>
                </a:rPr>
                <a:t>					           MB State &amp; National Awards						</a:t>
              </a:r>
              <a:endParaRPr lang="en-US" sz="1600" dirty="0">
                <a:solidFill>
                  <a:prstClr val="black"/>
                </a:solidFill>
              </a:endParaRPr>
            </a:p>
          </p:txBody>
        </p:sp>
        <p:sp>
          <p:nvSpPr>
            <p:cNvPr id="7" name="TextBox 6"/>
            <p:cNvSpPr txBox="1"/>
            <p:nvPr/>
          </p:nvSpPr>
          <p:spPr>
            <a:xfrm rot="2324085">
              <a:off x="-278214" y="5191195"/>
              <a:ext cx="5638800" cy="380384"/>
            </a:xfrm>
            <a:prstGeom prst="rect">
              <a:avLst/>
            </a:prstGeom>
            <a:noFill/>
            <a:ln w="38100">
              <a:noFill/>
            </a:ln>
          </p:spPr>
          <p:txBody>
            <a:bodyPr wrap="square" rtlCol="0">
              <a:spAutoFit/>
            </a:bodyPr>
            <a:lstStyle/>
            <a:p>
              <a:pPr algn="ctr"/>
              <a:r>
                <a:rPr lang="en-US" sz="2000" b="1" i="1" dirty="0" smtClean="0">
                  <a:solidFill>
                    <a:prstClr val="black"/>
                  </a:solidFill>
                </a:rPr>
                <a:t>Life Long Learning For Individuals &amp; Organizations  </a:t>
              </a:r>
              <a:endParaRPr lang="en-US" sz="2000" b="1" i="1" dirty="0">
                <a:solidFill>
                  <a:prstClr val="black"/>
                </a:solidFill>
              </a:endParaRPr>
            </a:p>
          </p:txBody>
        </p:sp>
      </p:grpSp>
      <p:sp>
        <p:nvSpPr>
          <p:cNvPr id="9" name="Rectangle 8"/>
          <p:cNvSpPr/>
          <p:nvPr/>
        </p:nvSpPr>
        <p:spPr>
          <a:xfrm>
            <a:off x="304800" y="0"/>
            <a:ext cx="8534400" cy="523220"/>
          </a:xfrm>
          <a:prstGeom prst="rect">
            <a:avLst/>
          </a:prstGeom>
        </p:spPr>
        <p:txBody>
          <a:bodyPr wrap="square">
            <a:spAutoFit/>
          </a:bodyPr>
          <a:lstStyle/>
          <a:p>
            <a:r>
              <a:rPr lang="en-US" sz="2800" b="1" dirty="0" smtClean="0">
                <a:solidFill>
                  <a:prstClr val="black"/>
                </a:solidFill>
              </a:rPr>
              <a:t>Roadmap for the 21</a:t>
            </a:r>
            <a:r>
              <a:rPr lang="en-US" sz="2800" b="1" baseline="30000" dirty="0" smtClean="0">
                <a:solidFill>
                  <a:prstClr val="black"/>
                </a:solidFill>
              </a:rPr>
              <a:t>st</a:t>
            </a:r>
            <a:r>
              <a:rPr lang="en-US" sz="2800" b="1" dirty="0" smtClean="0">
                <a:solidFill>
                  <a:prstClr val="black"/>
                </a:solidFill>
              </a:rPr>
              <a:t> Century Career Ready Workforce</a:t>
            </a:r>
            <a:endParaRPr lang="en-US" sz="2800" dirty="0">
              <a:solidFill>
                <a:prstClr val="black"/>
              </a:solidFill>
            </a:endParaRPr>
          </a:p>
        </p:txBody>
      </p:sp>
      <p:pic>
        <p:nvPicPr>
          <p:cNvPr id="10" name="Picture 9" descr="newroadmap.png"/>
          <p:cNvPicPr>
            <a:picLocks noChangeAspect="1"/>
          </p:cNvPicPr>
          <p:nvPr/>
        </p:nvPicPr>
        <p:blipFill>
          <a:blip r:embed="rId2" cstate="print"/>
          <a:srcRect t="12749" b="30079"/>
          <a:stretch>
            <a:fillRect/>
          </a:stretch>
        </p:blipFill>
        <p:spPr>
          <a:xfrm>
            <a:off x="9927" y="551794"/>
            <a:ext cx="9134073" cy="1962805"/>
          </a:xfrm>
          <a:prstGeom prst="rect">
            <a:avLst/>
          </a:prstGeom>
        </p:spPr>
      </p:pic>
    </p:spTree>
    <p:extLst>
      <p:ext uri="{BB962C8B-B14F-4D97-AF65-F5344CB8AC3E}">
        <p14:creationId xmlns:p14="http://schemas.microsoft.com/office/powerpoint/2010/main" val="141442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304800" y="0"/>
            <a:ext cx="8534400" cy="523220"/>
          </a:xfrm>
          <a:prstGeom prst="rect">
            <a:avLst/>
          </a:prstGeom>
        </p:spPr>
        <p:txBody>
          <a:bodyPr wrap="square">
            <a:spAutoFit/>
          </a:bodyPr>
          <a:lstStyle/>
          <a:p>
            <a:pPr algn="ctr"/>
            <a:r>
              <a:rPr lang="en-US" sz="2800" b="1" dirty="0" smtClean="0">
                <a:solidFill>
                  <a:prstClr val="black"/>
                </a:solidFill>
              </a:rPr>
              <a:t>Actions </a:t>
            </a:r>
            <a:r>
              <a:rPr lang="en-US" sz="2800" b="1" dirty="0">
                <a:solidFill>
                  <a:prstClr val="black"/>
                </a:solidFill>
              </a:rPr>
              <a:t>for 21</a:t>
            </a:r>
            <a:r>
              <a:rPr lang="en-US" sz="2800" b="1" baseline="30000" dirty="0">
                <a:solidFill>
                  <a:prstClr val="black"/>
                </a:solidFill>
              </a:rPr>
              <a:t>st</a:t>
            </a:r>
            <a:r>
              <a:rPr lang="en-US" sz="2800" b="1" dirty="0">
                <a:solidFill>
                  <a:prstClr val="black"/>
                </a:solidFill>
              </a:rPr>
              <a:t> Century Career </a:t>
            </a:r>
            <a:r>
              <a:rPr lang="en-US" sz="2800" b="1" dirty="0" smtClean="0">
                <a:solidFill>
                  <a:prstClr val="black"/>
                </a:solidFill>
              </a:rPr>
              <a:t>Ready Citizens</a:t>
            </a:r>
            <a:endParaRPr lang="en-US" sz="2800" dirty="0">
              <a:solidFill>
                <a:prstClr val="black"/>
              </a:solidFill>
            </a:endParaRPr>
          </a:p>
        </p:txBody>
      </p:sp>
      <p:pic>
        <p:nvPicPr>
          <p:cNvPr id="10" name="Picture 9" descr="newroadmap.png"/>
          <p:cNvPicPr>
            <a:picLocks noChangeAspect="1"/>
          </p:cNvPicPr>
          <p:nvPr/>
        </p:nvPicPr>
        <p:blipFill>
          <a:blip r:embed="rId2" cstate="print"/>
          <a:srcRect t="12749" b="30079"/>
          <a:stretch>
            <a:fillRect/>
          </a:stretch>
        </p:blipFill>
        <p:spPr>
          <a:xfrm>
            <a:off x="9926" y="523220"/>
            <a:ext cx="9134073" cy="1860352"/>
          </a:xfrm>
          <a:prstGeom prst="rect">
            <a:avLst/>
          </a:prstGeom>
        </p:spPr>
      </p:pic>
      <p:sp>
        <p:nvSpPr>
          <p:cNvPr id="3" name="TextBox 2"/>
          <p:cNvSpPr txBox="1"/>
          <p:nvPr/>
        </p:nvSpPr>
        <p:spPr>
          <a:xfrm>
            <a:off x="9926" y="2362200"/>
            <a:ext cx="9200348" cy="4493538"/>
          </a:xfrm>
          <a:prstGeom prst="rect">
            <a:avLst/>
          </a:prstGeom>
          <a:noFill/>
          <a:ln>
            <a:solidFill>
              <a:schemeClr val="tx1"/>
            </a:solidFill>
          </a:ln>
        </p:spPr>
        <p:txBody>
          <a:bodyPr wrap="square" rtlCol="0">
            <a:spAutoFit/>
          </a:bodyPr>
          <a:lstStyle/>
          <a:p>
            <a:r>
              <a:rPr lang="en-US" sz="2200" b="1" dirty="0" smtClean="0">
                <a:solidFill>
                  <a:prstClr val="black"/>
                </a:solidFill>
              </a:rPr>
              <a:t>       Strategy to produce literate career ready citizens:</a:t>
            </a:r>
          </a:p>
          <a:p>
            <a:endParaRPr lang="en-US" sz="2200" dirty="0" smtClean="0">
              <a:solidFill>
                <a:prstClr val="black"/>
              </a:solidFill>
            </a:endParaRPr>
          </a:p>
          <a:p>
            <a:pPr marL="800100" lvl="1" indent="-342900">
              <a:buFont typeface="Wingdings" panose="05000000000000000000" pitchFamily="2" charset="2"/>
              <a:buChar char="ü"/>
            </a:pPr>
            <a:r>
              <a:rPr lang="en-US" sz="2200" dirty="0" smtClean="0">
                <a:solidFill>
                  <a:prstClr val="black"/>
                </a:solidFill>
              </a:rPr>
              <a:t>Design a “cradle to a rewarding </a:t>
            </a:r>
            <a:r>
              <a:rPr lang="en-US" sz="2200" dirty="0" smtClean="0">
                <a:solidFill>
                  <a:prstClr val="black"/>
                </a:solidFill>
              </a:rPr>
              <a:t>career” </a:t>
            </a:r>
            <a:r>
              <a:rPr lang="en-US" sz="2200" dirty="0" smtClean="0">
                <a:solidFill>
                  <a:prstClr val="black"/>
                </a:solidFill>
              </a:rPr>
              <a:t>community roadmap</a:t>
            </a:r>
          </a:p>
          <a:p>
            <a:pPr marL="800100" lvl="1" indent="-342900">
              <a:buFont typeface="Wingdings" panose="05000000000000000000" pitchFamily="2" charset="2"/>
              <a:buChar char="ü"/>
            </a:pPr>
            <a:endParaRPr lang="en-US" sz="2200" dirty="0">
              <a:solidFill>
                <a:prstClr val="black"/>
              </a:solidFill>
            </a:endParaRPr>
          </a:p>
          <a:p>
            <a:pPr marL="800100" lvl="1" indent="-342900">
              <a:buFont typeface="Wingdings" panose="05000000000000000000" pitchFamily="2" charset="2"/>
              <a:buChar char="ü"/>
            </a:pPr>
            <a:r>
              <a:rPr lang="en-US" sz="2200" dirty="0" smtClean="0">
                <a:solidFill>
                  <a:prstClr val="black"/>
                </a:solidFill>
              </a:rPr>
              <a:t>Students need to be reading proficient by the end of 3</a:t>
            </a:r>
            <a:r>
              <a:rPr lang="en-US" sz="2200" baseline="30000" dirty="0" smtClean="0">
                <a:solidFill>
                  <a:prstClr val="black"/>
                </a:solidFill>
              </a:rPr>
              <a:t>rd</a:t>
            </a:r>
            <a:r>
              <a:rPr lang="en-US" sz="2200" dirty="0" smtClean="0">
                <a:solidFill>
                  <a:prstClr val="black"/>
                </a:solidFill>
              </a:rPr>
              <a:t> grade </a:t>
            </a:r>
          </a:p>
          <a:p>
            <a:pPr marL="800100" lvl="1" indent="-342900">
              <a:buFont typeface="Wingdings" panose="05000000000000000000" pitchFamily="2" charset="2"/>
              <a:buChar char="ü"/>
            </a:pPr>
            <a:endParaRPr lang="en-US" sz="2200" dirty="0" smtClean="0">
              <a:solidFill>
                <a:prstClr val="black"/>
              </a:solidFill>
            </a:endParaRPr>
          </a:p>
          <a:p>
            <a:pPr marL="800100" lvl="1" indent="-342900">
              <a:buFont typeface="Wingdings" panose="05000000000000000000" pitchFamily="2" charset="2"/>
              <a:buChar char="ü"/>
            </a:pPr>
            <a:r>
              <a:rPr lang="en-US" sz="2200" dirty="0" smtClean="0">
                <a:solidFill>
                  <a:prstClr val="black"/>
                </a:solidFill>
              </a:rPr>
              <a:t>Schools and businesses come together to offer the “right” courses </a:t>
            </a:r>
          </a:p>
          <a:p>
            <a:pPr marL="800100" lvl="1" indent="-342900">
              <a:buFont typeface="Wingdings" panose="05000000000000000000" pitchFamily="2" charset="2"/>
              <a:buChar char="ü"/>
            </a:pPr>
            <a:endParaRPr lang="en-US" sz="2200" dirty="0" smtClean="0">
              <a:solidFill>
                <a:prstClr val="black"/>
              </a:solidFill>
            </a:endParaRPr>
          </a:p>
          <a:p>
            <a:pPr marL="800100" lvl="1" indent="-342900">
              <a:buFont typeface="Wingdings" panose="05000000000000000000" pitchFamily="2" charset="2"/>
              <a:buChar char="ü"/>
            </a:pPr>
            <a:r>
              <a:rPr lang="en-US" sz="2200" dirty="0" smtClean="0">
                <a:solidFill>
                  <a:prstClr val="black"/>
                </a:solidFill>
              </a:rPr>
              <a:t>Students receive skills credentials or college credits while in high schools</a:t>
            </a:r>
          </a:p>
          <a:p>
            <a:pPr lvl="1"/>
            <a:r>
              <a:rPr lang="en-US" sz="2200" dirty="0" smtClean="0">
                <a:solidFill>
                  <a:prstClr val="black"/>
                </a:solidFill>
              </a:rPr>
              <a:t>  </a:t>
            </a:r>
          </a:p>
          <a:p>
            <a:pPr marL="800100" lvl="1" indent="-342900">
              <a:buFont typeface="Wingdings" panose="05000000000000000000" pitchFamily="2" charset="2"/>
              <a:buChar char="ü"/>
            </a:pPr>
            <a:r>
              <a:rPr lang="en-US" sz="2200" dirty="0" smtClean="0">
                <a:solidFill>
                  <a:prstClr val="black"/>
                </a:solidFill>
              </a:rPr>
              <a:t>Schools produce career ready citizens for the workforce and or college</a:t>
            </a:r>
          </a:p>
          <a:p>
            <a:pPr marL="800100" lvl="1" indent="-342900">
              <a:buFont typeface="Wingdings" panose="05000000000000000000" pitchFamily="2" charset="2"/>
              <a:buChar char="ü"/>
            </a:pPr>
            <a:endParaRPr lang="en-US" sz="2200" dirty="0">
              <a:solidFill>
                <a:prstClr val="black"/>
              </a:solidFill>
            </a:endParaRPr>
          </a:p>
          <a:p>
            <a:pPr lvl="1" algn="ctr"/>
            <a:r>
              <a:rPr lang="en-US" sz="2200" b="1" i="1" dirty="0" smtClean="0"/>
              <a:t>Manufacturing </a:t>
            </a:r>
            <a:r>
              <a:rPr lang="en-US" sz="2200" b="1" i="1" dirty="0"/>
              <a:t>As A </a:t>
            </a:r>
            <a:r>
              <a:rPr lang="en-US" sz="2200" b="1" i="1" dirty="0" smtClean="0"/>
              <a:t>Desirable Career Path, Again!</a:t>
            </a:r>
            <a:endParaRPr lang="en-US" sz="2200" b="1" i="1" dirty="0"/>
          </a:p>
        </p:txBody>
      </p:sp>
      <p:sp>
        <p:nvSpPr>
          <p:cNvPr id="2" name="Rectangle 1"/>
          <p:cNvSpPr/>
          <p:nvPr/>
        </p:nvSpPr>
        <p:spPr>
          <a:xfrm>
            <a:off x="1676400" y="6400800"/>
            <a:ext cx="6324600" cy="378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5626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787588" y="6457890"/>
            <a:ext cx="5680012" cy="400110"/>
          </a:xfrm>
          <a:prstGeom prst="rect">
            <a:avLst/>
          </a:prstGeom>
          <a:noFill/>
          <a:ln w="38100">
            <a:noFill/>
          </a:ln>
        </p:spPr>
        <p:txBody>
          <a:bodyPr wrap="square" rtlCol="0">
            <a:spAutoFit/>
          </a:bodyPr>
          <a:lstStyle/>
          <a:p>
            <a:pPr algn="ctr"/>
            <a:r>
              <a:rPr lang="en-US" sz="2000" b="1" i="1" dirty="0" smtClean="0">
                <a:solidFill>
                  <a:prstClr val="black"/>
                </a:solidFill>
              </a:rPr>
              <a:t>Life Long Learning For Individuals &amp; Organizations  </a:t>
            </a:r>
            <a:endParaRPr lang="en-US" sz="2000" b="1" i="1" dirty="0">
              <a:solidFill>
                <a:prstClr val="black"/>
              </a:solidFill>
            </a:endParaRPr>
          </a:p>
        </p:txBody>
      </p:sp>
      <p:sp>
        <p:nvSpPr>
          <p:cNvPr id="9" name="Rectangle 8"/>
          <p:cNvSpPr/>
          <p:nvPr/>
        </p:nvSpPr>
        <p:spPr>
          <a:xfrm>
            <a:off x="304800" y="0"/>
            <a:ext cx="8534400" cy="523220"/>
          </a:xfrm>
          <a:prstGeom prst="rect">
            <a:avLst/>
          </a:prstGeom>
        </p:spPr>
        <p:txBody>
          <a:bodyPr wrap="square">
            <a:spAutoFit/>
          </a:bodyPr>
          <a:lstStyle/>
          <a:p>
            <a:r>
              <a:rPr lang="en-US" sz="2800" b="1" dirty="0" smtClean="0">
                <a:solidFill>
                  <a:prstClr val="black"/>
                </a:solidFill>
              </a:rPr>
              <a:t>Roadmap for the 21</a:t>
            </a:r>
            <a:r>
              <a:rPr lang="en-US" sz="2800" b="1" baseline="30000" dirty="0" smtClean="0">
                <a:solidFill>
                  <a:prstClr val="black"/>
                </a:solidFill>
              </a:rPr>
              <a:t>st</a:t>
            </a:r>
            <a:r>
              <a:rPr lang="en-US" sz="2800" b="1" dirty="0" smtClean="0">
                <a:solidFill>
                  <a:prstClr val="black"/>
                </a:solidFill>
              </a:rPr>
              <a:t> Century Career Ready Workforce</a:t>
            </a:r>
            <a:endParaRPr lang="en-US" sz="2800" dirty="0">
              <a:solidFill>
                <a:prstClr val="black"/>
              </a:solidFill>
            </a:endParaRPr>
          </a:p>
        </p:txBody>
      </p:sp>
      <p:pic>
        <p:nvPicPr>
          <p:cNvPr id="10" name="Picture 9" descr="newroadmap.png"/>
          <p:cNvPicPr>
            <a:picLocks noChangeAspect="1"/>
          </p:cNvPicPr>
          <p:nvPr/>
        </p:nvPicPr>
        <p:blipFill>
          <a:blip r:embed="rId2" cstate="print"/>
          <a:srcRect t="12749" b="30079"/>
          <a:stretch>
            <a:fillRect/>
          </a:stretch>
        </p:blipFill>
        <p:spPr>
          <a:xfrm>
            <a:off x="200612" y="505495"/>
            <a:ext cx="9134073" cy="1048406"/>
          </a:xfrm>
          <a:prstGeom prst="rect">
            <a:avLst/>
          </a:prstGeom>
        </p:spPr>
      </p:pic>
      <p:sp>
        <p:nvSpPr>
          <p:cNvPr id="2" name="TextBox 1"/>
          <p:cNvSpPr txBox="1"/>
          <p:nvPr/>
        </p:nvSpPr>
        <p:spPr>
          <a:xfrm>
            <a:off x="413951" y="1908853"/>
            <a:ext cx="8686800" cy="369332"/>
          </a:xfrm>
          <a:prstGeom prst="rect">
            <a:avLst/>
          </a:prstGeom>
          <a:noFill/>
        </p:spPr>
        <p:txBody>
          <a:bodyPr wrap="square" rtlCol="0">
            <a:spAutoFit/>
          </a:bodyPr>
          <a:lstStyle/>
          <a:p>
            <a:r>
              <a:rPr lang="en-US" b="1" dirty="0" smtClean="0"/>
              <a:t>Suppliers                  Input                        Process                      Output                     Customers</a:t>
            </a:r>
            <a:endParaRPr lang="en-US" b="1" dirty="0"/>
          </a:p>
        </p:txBody>
      </p:sp>
      <p:grpSp>
        <p:nvGrpSpPr>
          <p:cNvPr id="6" name="Group 5"/>
          <p:cNvGrpSpPr/>
          <p:nvPr/>
        </p:nvGrpSpPr>
        <p:grpSpPr>
          <a:xfrm>
            <a:off x="413951" y="3124200"/>
            <a:ext cx="4462849" cy="2462213"/>
            <a:chOff x="304800" y="3025247"/>
            <a:chExt cx="4462849" cy="2462213"/>
          </a:xfrm>
        </p:grpSpPr>
        <p:sp>
          <p:nvSpPr>
            <p:cNvPr id="3" name="TextBox 2"/>
            <p:cNvSpPr txBox="1"/>
            <p:nvPr/>
          </p:nvSpPr>
          <p:spPr>
            <a:xfrm>
              <a:off x="304800" y="3429000"/>
              <a:ext cx="1463286" cy="1600438"/>
            </a:xfrm>
            <a:prstGeom prst="rect">
              <a:avLst/>
            </a:prstGeom>
            <a:noFill/>
          </p:spPr>
          <p:txBody>
            <a:bodyPr wrap="square" rtlCol="0">
              <a:spAutoFit/>
            </a:bodyPr>
            <a:lstStyle/>
            <a:p>
              <a:r>
                <a:rPr lang="en-US" sz="1400" b="1" dirty="0" smtClean="0"/>
                <a:t>Parents</a:t>
              </a:r>
            </a:p>
            <a:p>
              <a:endParaRPr lang="en-US" sz="1400" b="1" dirty="0"/>
            </a:p>
            <a:p>
              <a:r>
                <a:rPr lang="en-US" sz="1400" b="1" dirty="0" smtClean="0"/>
                <a:t>Schools</a:t>
              </a:r>
            </a:p>
            <a:p>
              <a:endParaRPr lang="en-US" sz="1400" b="1" dirty="0"/>
            </a:p>
            <a:p>
              <a:r>
                <a:rPr lang="en-US" sz="1400" b="1" dirty="0" smtClean="0"/>
                <a:t>Colleges</a:t>
              </a:r>
            </a:p>
            <a:p>
              <a:endParaRPr lang="en-US" sz="1400" b="1" dirty="0"/>
            </a:p>
            <a:p>
              <a:r>
                <a:rPr lang="en-US" sz="1400" b="1" dirty="0" smtClean="0"/>
                <a:t>Organizations</a:t>
              </a:r>
              <a:endParaRPr lang="en-US" sz="1400" b="1" dirty="0"/>
            </a:p>
          </p:txBody>
        </p:sp>
        <p:sp>
          <p:nvSpPr>
            <p:cNvPr id="5" name="Rectangle 4"/>
            <p:cNvSpPr/>
            <p:nvPr/>
          </p:nvSpPr>
          <p:spPr>
            <a:xfrm>
              <a:off x="1678437" y="3025247"/>
              <a:ext cx="3089212" cy="2462213"/>
            </a:xfrm>
            <a:prstGeom prst="rect">
              <a:avLst/>
            </a:prstGeom>
          </p:spPr>
          <p:txBody>
            <a:bodyPr wrap="square">
              <a:spAutoFit/>
            </a:bodyPr>
            <a:lstStyle/>
            <a:p>
              <a:endParaRPr lang="en-US" sz="1400" b="1" dirty="0">
                <a:solidFill>
                  <a:srgbClr val="000000"/>
                </a:solidFill>
              </a:endParaRPr>
            </a:p>
            <a:p>
              <a:r>
                <a:rPr lang="en-US" sz="1400" b="1" dirty="0"/>
                <a:t>Parental Involvement </a:t>
              </a:r>
              <a:endParaRPr lang="en-US" sz="1400" b="1" dirty="0" smtClean="0"/>
            </a:p>
            <a:p>
              <a:endParaRPr lang="en-US" sz="1400" b="1" dirty="0"/>
            </a:p>
            <a:p>
              <a:r>
                <a:rPr lang="en-US" sz="1400" b="1" dirty="0"/>
                <a:t>STEM Degrees &amp; </a:t>
              </a:r>
              <a:endParaRPr lang="en-US" sz="1400" b="1" dirty="0" smtClean="0"/>
            </a:p>
            <a:p>
              <a:r>
                <a:rPr lang="en-US" sz="1400" b="1" dirty="0" smtClean="0"/>
                <a:t>Careers </a:t>
              </a:r>
            </a:p>
            <a:p>
              <a:endParaRPr lang="en-US" sz="1400" b="1" dirty="0"/>
            </a:p>
            <a:p>
              <a:r>
                <a:rPr lang="en-US" sz="1400" b="1" dirty="0"/>
                <a:t>Education Program </a:t>
              </a:r>
              <a:endParaRPr lang="en-US" sz="1400" b="1" dirty="0" smtClean="0"/>
            </a:p>
            <a:p>
              <a:r>
                <a:rPr lang="en-US" sz="1400" b="1" dirty="0" smtClean="0"/>
                <a:t>Inventory</a:t>
              </a:r>
            </a:p>
            <a:p>
              <a:endParaRPr lang="en-US" sz="1400" b="1" dirty="0"/>
            </a:p>
            <a:p>
              <a:r>
                <a:rPr lang="en-US" sz="1400" b="1" dirty="0"/>
                <a:t>Workforce Analytics </a:t>
              </a:r>
              <a:endParaRPr lang="en-US" sz="1400" b="1" dirty="0" smtClean="0"/>
            </a:p>
            <a:p>
              <a:endParaRPr lang="en-US" sz="1400" b="1" dirty="0"/>
            </a:p>
          </p:txBody>
        </p:sp>
      </p:grpSp>
      <p:sp>
        <p:nvSpPr>
          <p:cNvPr id="12" name="Rectangle 11"/>
          <p:cNvSpPr/>
          <p:nvPr/>
        </p:nvSpPr>
        <p:spPr>
          <a:xfrm>
            <a:off x="3505200" y="2133600"/>
            <a:ext cx="4572000" cy="1508105"/>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sz="2800" dirty="0">
              <a:latin typeface="Calibri" panose="020F0502020204030204" pitchFamily="34" charset="0"/>
            </a:endParaRPr>
          </a:p>
          <a:p>
            <a:endParaRPr lang="en-US" dirty="0">
              <a:latin typeface="Calibri" panose="020F0502020204030204" pitchFamily="34" charset="0"/>
            </a:endParaRPr>
          </a:p>
          <a:p>
            <a:r>
              <a:rPr lang="en-US" dirty="0" smtClean="0"/>
              <a:t> </a:t>
            </a:r>
            <a:endParaRPr lang="en-US" dirty="0"/>
          </a:p>
        </p:txBody>
      </p:sp>
      <p:sp>
        <p:nvSpPr>
          <p:cNvPr id="13" name="Rectangle 12"/>
          <p:cNvSpPr/>
          <p:nvPr/>
        </p:nvSpPr>
        <p:spPr>
          <a:xfrm>
            <a:off x="3657601" y="2819400"/>
            <a:ext cx="2286000" cy="3108543"/>
          </a:xfrm>
          <a:prstGeom prst="rect">
            <a:avLst/>
          </a:prstGeom>
        </p:spPr>
        <p:txBody>
          <a:bodyPr wrap="square">
            <a:spAutoFit/>
          </a:bodyPr>
          <a:lstStyle/>
          <a:p>
            <a:r>
              <a:rPr lang="en-US" sz="1400" b="1" dirty="0" smtClean="0">
                <a:latin typeface="Calibri" panose="020F0502020204030204" pitchFamily="34" charset="0"/>
              </a:rPr>
              <a:t>Student </a:t>
            </a:r>
            <a:r>
              <a:rPr lang="en-US" sz="1400" b="1" dirty="0">
                <a:latin typeface="Calibri" panose="020F0502020204030204" pitchFamily="34" charset="0"/>
              </a:rPr>
              <a:t>Enters Pre-K </a:t>
            </a:r>
            <a:r>
              <a:rPr lang="en-US" sz="1400" b="1" dirty="0" smtClean="0">
                <a:latin typeface="Calibri" panose="020F0502020204030204" pitchFamily="34" charset="0"/>
              </a:rPr>
              <a:t>Program</a:t>
            </a:r>
          </a:p>
          <a:p>
            <a:endParaRPr lang="en-US" sz="1400" b="1" dirty="0">
              <a:latin typeface="Calibri" panose="020F0502020204030204" pitchFamily="34" charset="0"/>
            </a:endParaRPr>
          </a:p>
          <a:p>
            <a:r>
              <a:rPr lang="en-US" sz="1400" b="1" dirty="0">
                <a:latin typeface="Calibri" panose="020F0502020204030204" pitchFamily="34" charset="0"/>
              </a:rPr>
              <a:t> Student Learns and Develops </a:t>
            </a:r>
            <a:r>
              <a:rPr lang="en-US" sz="1400" b="1" dirty="0" smtClean="0">
                <a:latin typeface="Calibri" panose="020F0502020204030204" pitchFamily="34" charset="0"/>
              </a:rPr>
              <a:t>Skills</a:t>
            </a:r>
          </a:p>
          <a:p>
            <a:endParaRPr lang="en-US" sz="1400" b="1" dirty="0">
              <a:latin typeface="Calibri" panose="020F0502020204030204" pitchFamily="34" charset="0"/>
            </a:endParaRPr>
          </a:p>
          <a:p>
            <a:r>
              <a:rPr lang="en-US" sz="1400" b="1" dirty="0" smtClean="0"/>
              <a:t>Student </a:t>
            </a:r>
            <a:r>
              <a:rPr lang="en-US" sz="1400" b="1" dirty="0"/>
              <a:t>Assesses Career </a:t>
            </a:r>
            <a:r>
              <a:rPr lang="en-US" sz="1400" b="1" dirty="0" smtClean="0"/>
              <a:t>&amp; Educational Pathways</a:t>
            </a:r>
          </a:p>
          <a:p>
            <a:endParaRPr lang="en-US" sz="1400" b="1" dirty="0" smtClean="0"/>
          </a:p>
          <a:p>
            <a:r>
              <a:rPr lang="en-US" sz="1400" b="1" dirty="0" smtClean="0"/>
              <a:t>Student </a:t>
            </a:r>
            <a:r>
              <a:rPr lang="en-US" sz="1400" b="1" dirty="0"/>
              <a:t>Graduates / </a:t>
            </a:r>
            <a:r>
              <a:rPr lang="en-US" sz="1400" b="1" dirty="0" smtClean="0"/>
              <a:t>Completes</a:t>
            </a:r>
          </a:p>
          <a:p>
            <a:r>
              <a:rPr lang="en-US" sz="1400" b="1" dirty="0" smtClean="0"/>
              <a:t> </a:t>
            </a:r>
          </a:p>
          <a:p>
            <a:r>
              <a:rPr lang="en-US" sz="1400" b="1" dirty="0" smtClean="0"/>
              <a:t>Student </a:t>
            </a:r>
            <a:r>
              <a:rPr lang="en-US" sz="1400" b="1" dirty="0"/>
              <a:t>Continues Life-Long Learning </a:t>
            </a:r>
          </a:p>
        </p:txBody>
      </p:sp>
      <p:sp>
        <p:nvSpPr>
          <p:cNvPr id="14" name="TextBox 13"/>
          <p:cNvSpPr txBox="1"/>
          <p:nvPr/>
        </p:nvSpPr>
        <p:spPr>
          <a:xfrm>
            <a:off x="6096000" y="3527953"/>
            <a:ext cx="990912" cy="1384995"/>
          </a:xfrm>
          <a:prstGeom prst="rect">
            <a:avLst/>
          </a:prstGeom>
          <a:noFill/>
        </p:spPr>
        <p:txBody>
          <a:bodyPr wrap="none" rtlCol="0">
            <a:spAutoFit/>
          </a:bodyPr>
          <a:lstStyle/>
          <a:p>
            <a:r>
              <a:rPr lang="en-US" sz="1400" b="1" dirty="0" smtClean="0"/>
              <a:t>Right Skills</a:t>
            </a:r>
          </a:p>
          <a:p>
            <a:endParaRPr lang="en-US" sz="1400" b="1" dirty="0"/>
          </a:p>
          <a:p>
            <a:r>
              <a:rPr lang="en-US" sz="1400" b="1" dirty="0" smtClean="0"/>
              <a:t>Right Time</a:t>
            </a:r>
          </a:p>
          <a:p>
            <a:endParaRPr lang="en-US" sz="1400" b="1" dirty="0"/>
          </a:p>
          <a:p>
            <a:r>
              <a:rPr lang="en-US" sz="1400" b="1" dirty="0" smtClean="0"/>
              <a:t>Right</a:t>
            </a:r>
          </a:p>
          <a:p>
            <a:r>
              <a:rPr lang="en-US" sz="1400" b="1" dirty="0" smtClean="0"/>
              <a:t> Industries</a:t>
            </a:r>
            <a:endParaRPr lang="en-US" sz="1400" b="1" dirty="0"/>
          </a:p>
        </p:txBody>
      </p:sp>
      <p:sp>
        <p:nvSpPr>
          <p:cNvPr id="15" name="TextBox 14"/>
          <p:cNvSpPr txBox="1"/>
          <p:nvPr/>
        </p:nvSpPr>
        <p:spPr>
          <a:xfrm>
            <a:off x="7745298" y="3200400"/>
            <a:ext cx="924869" cy="2031325"/>
          </a:xfrm>
          <a:prstGeom prst="rect">
            <a:avLst/>
          </a:prstGeom>
          <a:noFill/>
        </p:spPr>
        <p:txBody>
          <a:bodyPr wrap="none" rtlCol="0">
            <a:spAutoFit/>
          </a:bodyPr>
          <a:lstStyle/>
          <a:p>
            <a:r>
              <a:rPr lang="en-US" sz="1400" b="1" dirty="0" smtClean="0"/>
              <a:t>Federal</a:t>
            </a:r>
          </a:p>
          <a:p>
            <a:endParaRPr lang="en-US" sz="1400" b="1" dirty="0"/>
          </a:p>
          <a:p>
            <a:r>
              <a:rPr lang="en-US" sz="1400" b="1" dirty="0" smtClean="0"/>
              <a:t>State</a:t>
            </a:r>
          </a:p>
          <a:p>
            <a:endParaRPr lang="en-US" sz="1400" b="1" dirty="0"/>
          </a:p>
          <a:p>
            <a:r>
              <a:rPr lang="en-US" sz="1400" b="1" dirty="0" smtClean="0"/>
              <a:t>Targeted</a:t>
            </a:r>
          </a:p>
          <a:p>
            <a:r>
              <a:rPr lang="en-US" sz="1400" b="1" dirty="0" smtClean="0"/>
              <a:t>Industries</a:t>
            </a:r>
          </a:p>
          <a:p>
            <a:endParaRPr lang="en-US" sz="1400" b="1" dirty="0"/>
          </a:p>
          <a:p>
            <a:r>
              <a:rPr lang="en-US" sz="1400" b="1" dirty="0" smtClean="0"/>
              <a:t>Wage</a:t>
            </a:r>
          </a:p>
          <a:p>
            <a:r>
              <a:rPr lang="en-US" sz="1400" b="1" dirty="0" smtClean="0"/>
              <a:t>Earners</a:t>
            </a:r>
            <a:endParaRPr lang="en-US" sz="1400" b="1" dirty="0"/>
          </a:p>
        </p:txBody>
      </p:sp>
    </p:spTree>
    <p:extLst>
      <p:ext uri="{BB962C8B-B14F-4D97-AF65-F5344CB8AC3E}">
        <p14:creationId xmlns:p14="http://schemas.microsoft.com/office/powerpoint/2010/main" val="424832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0" y="-152400"/>
            <a:ext cx="4572000" cy="507831"/>
          </a:xfrm>
          <a:prstGeom prst="rect">
            <a:avLst/>
          </a:prstGeom>
        </p:spPr>
        <p:txBody>
          <a:bodyPr>
            <a:spAutoFit/>
          </a:bodyPr>
          <a:lstStyle/>
          <a:p>
            <a:pPr algn="ctr"/>
            <a:endParaRPr lang="en-US" sz="900" dirty="0">
              <a:solidFill>
                <a:srgbClr val="000000"/>
              </a:solidFill>
              <a:latin typeface="Calibri" panose="020F0502020204030204" pitchFamily="34" charset="0"/>
            </a:endParaRPr>
          </a:p>
          <a:p>
            <a:pPr algn="ctr"/>
            <a:r>
              <a:rPr lang="en-US" b="1" dirty="0">
                <a:latin typeface="Calibri" panose="020F0502020204030204" pitchFamily="34" charset="0"/>
              </a:rPr>
              <a:t>Talent Supply Chain Metrics </a:t>
            </a:r>
            <a:endParaRPr lang="en-US" dirty="0"/>
          </a:p>
        </p:txBody>
      </p:sp>
      <p:sp>
        <p:nvSpPr>
          <p:cNvPr id="11" name="Rectangle 10"/>
          <p:cNvSpPr/>
          <p:nvPr/>
        </p:nvSpPr>
        <p:spPr>
          <a:xfrm>
            <a:off x="2286000" y="3105835"/>
            <a:ext cx="4572000" cy="1200329"/>
          </a:xfrm>
          <a:prstGeom prst="rect">
            <a:avLst/>
          </a:prstGeom>
        </p:spPr>
        <p:txBody>
          <a:bodyPr>
            <a:spAutoFit/>
          </a:bodyPr>
          <a:lstStyle/>
          <a:p>
            <a:r>
              <a:rPr lang="en-US" b="1" dirty="0">
                <a:solidFill>
                  <a:srgbClr val="000000"/>
                </a:solidFill>
                <a:latin typeface="Calibri" panose="020F0502020204030204" pitchFamily="34" charset="0"/>
              </a:rPr>
              <a:t>Talent Development </a:t>
            </a:r>
            <a:r>
              <a:rPr lang="en-US" b="1" i="1" dirty="0">
                <a:solidFill>
                  <a:srgbClr val="000000"/>
                </a:solidFill>
                <a:latin typeface="Calibri" panose="020F0502020204030204" pitchFamily="34" charset="0"/>
              </a:rPr>
              <a:t>Process </a:t>
            </a:r>
            <a:r>
              <a:rPr lang="en-US" dirty="0">
                <a:solidFill>
                  <a:srgbClr val="000000"/>
                </a:solidFill>
                <a:latin typeface="Calibri" panose="020F0502020204030204" pitchFamily="34" charset="0"/>
              </a:rPr>
              <a:t>	</a:t>
            </a:r>
            <a:endParaRPr lang="en-US" dirty="0" smtClean="0">
              <a:solidFill>
                <a:srgbClr val="000000"/>
              </a:solidFill>
              <a:latin typeface="Calibri" panose="020F0502020204030204" pitchFamily="34" charset="0"/>
            </a:endParaRPr>
          </a:p>
          <a:p>
            <a:endParaRPr lang="en-US" b="1" i="1" dirty="0">
              <a:solidFill>
                <a:srgbClr val="000000"/>
              </a:solidFill>
              <a:latin typeface="Calibri" panose="020F0502020204030204" pitchFamily="34" charset="0"/>
            </a:endParaRPr>
          </a:p>
          <a:p>
            <a:r>
              <a:rPr lang="en-US" b="1" i="1" dirty="0" smtClean="0">
                <a:solidFill>
                  <a:srgbClr val="000000"/>
                </a:solidFill>
                <a:latin typeface="Calibri" panose="020F0502020204030204" pitchFamily="34" charset="0"/>
              </a:rPr>
              <a:t>Output </a:t>
            </a:r>
            <a:r>
              <a:rPr lang="en-US" b="1" i="1" dirty="0">
                <a:solidFill>
                  <a:srgbClr val="000000"/>
                </a:solidFill>
                <a:latin typeface="Calibri" panose="020F0502020204030204" pitchFamily="34" charset="0"/>
              </a:rPr>
              <a:t>Results </a:t>
            </a:r>
            <a:r>
              <a:rPr lang="en-US" b="1" dirty="0">
                <a:solidFill>
                  <a:srgbClr val="000000"/>
                </a:solidFill>
                <a:latin typeface="Calibri" panose="020F0502020204030204" pitchFamily="34" charset="0"/>
              </a:rPr>
              <a:t>from the Talent Development Process </a:t>
            </a:r>
            <a:r>
              <a:rPr lang="en-US" dirty="0">
                <a:solidFill>
                  <a:srgbClr val="000000"/>
                </a:solidFill>
                <a:latin typeface="Calibri" panose="020F0502020204030204" pitchFamily="34" charset="0"/>
              </a:rPr>
              <a:t>	</a:t>
            </a:r>
          </a:p>
        </p:txBody>
      </p:sp>
      <p:graphicFrame>
        <p:nvGraphicFramePr>
          <p:cNvPr id="16" name="Table 15"/>
          <p:cNvGraphicFramePr>
            <a:graphicFrameLocks noGrp="1"/>
          </p:cNvGraphicFramePr>
          <p:nvPr>
            <p:extLst>
              <p:ext uri="{D42A27DB-BD31-4B8C-83A1-F6EECF244321}">
                <p14:modId xmlns:p14="http://schemas.microsoft.com/office/powerpoint/2010/main" val="3432355490"/>
              </p:ext>
            </p:extLst>
          </p:nvPr>
        </p:nvGraphicFramePr>
        <p:xfrm>
          <a:off x="152400" y="381000"/>
          <a:ext cx="8763000" cy="6561319"/>
        </p:xfrm>
        <a:graphic>
          <a:graphicData uri="http://schemas.openxmlformats.org/drawingml/2006/table">
            <a:tbl>
              <a:tblPr firstRow="1" bandRow="1">
                <a:tableStyleId>{5C22544A-7EE6-4342-B048-85BDC9FD1C3A}</a:tableStyleId>
              </a:tblPr>
              <a:tblGrid>
                <a:gridCol w="2921000"/>
                <a:gridCol w="2921000"/>
                <a:gridCol w="2921000"/>
              </a:tblGrid>
              <a:tr h="1090092">
                <a:tc>
                  <a:txBody>
                    <a:bodyPr/>
                    <a:lstStyle/>
                    <a:p>
                      <a:pPr algn="ctr"/>
                      <a:endParaRPr lang="en-US" sz="1800" b="0" i="0" u="none" strike="noStrike" kern="1200" baseline="0" dirty="0" smtClean="0">
                        <a:solidFill>
                          <a:schemeClr val="lt1"/>
                        </a:solidFill>
                        <a:latin typeface="+mn-lt"/>
                        <a:ea typeface="+mn-ea"/>
                        <a:cs typeface="+mn-cs"/>
                      </a:endParaRPr>
                    </a:p>
                    <a:p>
                      <a:pPr algn="ctr"/>
                      <a:r>
                        <a:rPr lang="en-US" sz="1800" b="0" i="1" u="none" strike="noStrike" kern="1200" baseline="0" dirty="0" smtClean="0">
                          <a:solidFill>
                            <a:srgbClr val="FF0000"/>
                          </a:solidFill>
                          <a:latin typeface="+mn-lt"/>
                          <a:ea typeface="+mn-ea"/>
                          <a:cs typeface="+mn-cs"/>
                        </a:rPr>
                        <a:t>Inputs </a:t>
                      </a:r>
                      <a:r>
                        <a:rPr lang="en-US" sz="1800" b="1" i="0" u="none" strike="noStrike" kern="1200" baseline="0" dirty="0" smtClean="0">
                          <a:solidFill>
                            <a:schemeClr val="lt1"/>
                          </a:solidFill>
                          <a:latin typeface="+mn-lt"/>
                          <a:ea typeface="+mn-ea"/>
                          <a:cs typeface="+mn-cs"/>
                        </a:rPr>
                        <a:t>to the Talent Supply Chain (Information)</a:t>
                      </a:r>
                      <a:endParaRPr lang="en-US" sz="1800" dirty="0"/>
                    </a:p>
                  </a:txBody>
                  <a:tcPr/>
                </a:tc>
                <a:tc>
                  <a:txBody>
                    <a:bodyPr/>
                    <a:lstStyle/>
                    <a:p>
                      <a:pPr algn="ctr"/>
                      <a:endParaRPr lang="en-US" sz="1800" b="0" i="0" u="none" strike="noStrike" kern="1200" baseline="0" dirty="0" smtClean="0">
                        <a:solidFill>
                          <a:schemeClr val="lt1"/>
                        </a:solidFill>
                        <a:latin typeface="+mn-lt"/>
                        <a:ea typeface="+mn-ea"/>
                        <a:cs typeface="+mn-cs"/>
                      </a:endParaRPr>
                    </a:p>
                    <a:p>
                      <a:pPr algn="ctr"/>
                      <a:r>
                        <a:rPr lang="en-US" sz="1800" b="1" i="0" u="none" strike="noStrike" kern="1200" baseline="0" dirty="0" smtClean="0">
                          <a:solidFill>
                            <a:schemeClr val="lt1"/>
                          </a:solidFill>
                          <a:latin typeface="+mn-lt"/>
                          <a:ea typeface="+mn-ea"/>
                          <a:cs typeface="+mn-cs"/>
                        </a:rPr>
                        <a:t>Talent Development </a:t>
                      </a:r>
                      <a:r>
                        <a:rPr lang="en-US" sz="1800" b="1" i="1" u="none" strike="noStrike" kern="1200" baseline="0" dirty="0" smtClean="0">
                          <a:solidFill>
                            <a:srgbClr val="FF0000"/>
                          </a:solidFill>
                          <a:latin typeface="+mn-lt"/>
                          <a:ea typeface="+mn-ea"/>
                          <a:cs typeface="+mn-cs"/>
                        </a:rPr>
                        <a:t>Process</a:t>
                      </a:r>
                      <a:r>
                        <a:rPr lang="en-US" sz="1800" b="1" i="1" u="none" strike="noStrike" kern="1200" baseline="0" dirty="0" smtClean="0">
                          <a:solidFill>
                            <a:schemeClr val="lt1"/>
                          </a:solidFill>
                          <a:latin typeface="+mn-lt"/>
                          <a:ea typeface="+mn-ea"/>
                          <a:cs typeface="+mn-cs"/>
                        </a:rPr>
                        <a:t> </a:t>
                      </a:r>
                      <a:r>
                        <a:rPr lang="en-US" sz="1800" b="0" i="0" u="none" strike="noStrike" kern="1200" baseline="0" dirty="0" smtClean="0">
                          <a:solidFill>
                            <a:schemeClr val="lt1"/>
                          </a:solidFill>
                          <a:latin typeface="+mn-lt"/>
                          <a:ea typeface="+mn-ea"/>
                          <a:cs typeface="+mn-cs"/>
                        </a:rPr>
                        <a:t>	</a:t>
                      </a:r>
                    </a:p>
                    <a:p>
                      <a:pPr algn="ctr"/>
                      <a:endParaRPr lang="en-US" sz="1800" dirty="0"/>
                    </a:p>
                  </a:txBody>
                  <a:tcPr/>
                </a:tc>
                <a:tc>
                  <a:txBody>
                    <a:bodyPr/>
                    <a:lstStyle/>
                    <a:p>
                      <a:pPr algn="ctr"/>
                      <a:endParaRPr lang="en-US" sz="1800" b="0" i="0" u="none" strike="noStrike" kern="1200" baseline="0" dirty="0" smtClean="0">
                        <a:solidFill>
                          <a:schemeClr val="lt1"/>
                        </a:solidFill>
                        <a:latin typeface="+mn-lt"/>
                        <a:ea typeface="+mn-ea"/>
                        <a:cs typeface="+mn-cs"/>
                      </a:endParaRPr>
                    </a:p>
                    <a:p>
                      <a:pPr algn="ctr"/>
                      <a:r>
                        <a:rPr lang="en-US" sz="1800" b="1" i="1" u="none" strike="noStrike" kern="1200" baseline="0" dirty="0" smtClean="0">
                          <a:solidFill>
                            <a:srgbClr val="FF0000"/>
                          </a:solidFill>
                          <a:latin typeface="+mn-lt"/>
                          <a:ea typeface="+mn-ea"/>
                          <a:cs typeface="+mn-cs"/>
                        </a:rPr>
                        <a:t>Output Results</a:t>
                      </a:r>
                      <a:r>
                        <a:rPr lang="en-US" sz="1800" b="1" i="1" u="none" strike="noStrike" kern="1200" baseline="0" dirty="0" smtClean="0">
                          <a:solidFill>
                            <a:schemeClr val="lt1"/>
                          </a:solidFill>
                          <a:latin typeface="+mn-lt"/>
                          <a:ea typeface="+mn-ea"/>
                          <a:cs typeface="+mn-cs"/>
                        </a:rPr>
                        <a:t> </a:t>
                      </a:r>
                      <a:r>
                        <a:rPr lang="en-US" sz="1800" b="1" i="0" u="none" strike="noStrike" kern="1200" baseline="0" dirty="0" smtClean="0">
                          <a:solidFill>
                            <a:schemeClr val="lt1"/>
                          </a:solidFill>
                          <a:latin typeface="+mn-lt"/>
                          <a:ea typeface="+mn-ea"/>
                          <a:cs typeface="+mn-cs"/>
                        </a:rPr>
                        <a:t>from the Talent Development Process</a:t>
                      </a:r>
                      <a:endParaRPr lang="en-US" dirty="0"/>
                    </a:p>
                  </a:txBody>
                  <a:tcPr/>
                </a:tc>
              </a:tr>
              <a:tr h="1476749">
                <a:tc>
                  <a:txBody>
                    <a:bodyPr/>
                    <a:lstStyle/>
                    <a:p>
                      <a:endParaRPr lang="en-US" sz="1400" b="0" i="0" u="none" strike="noStrike" kern="1200" baseline="0" dirty="0" smtClean="0">
                        <a:solidFill>
                          <a:schemeClr val="dk1"/>
                        </a:solidFill>
                        <a:latin typeface="+mn-lt"/>
                        <a:ea typeface="+mn-ea"/>
                        <a:cs typeface="+mn-cs"/>
                      </a:endParaRPr>
                    </a:p>
                    <a:p>
                      <a:r>
                        <a:rPr lang="en-US" sz="1400" b="1" i="0" u="none" strike="noStrike" kern="1200" baseline="0" dirty="0" smtClean="0">
                          <a:solidFill>
                            <a:schemeClr val="dk1"/>
                          </a:solidFill>
                          <a:latin typeface="+mn-lt"/>
                          <a:ea typeface="+mn-ea"/>
                          <a:cs typeface="+mn-cs"/>
                        </a:rPr>
                        <a:t>Workforce Analytics </a:t>
                      </a:r>
                      <a:r>
                        <a:rPr lang="en-US" sz="1400" b="0" i="0" u="none" strike="noStrike" kern="1200" baseline="0" dirty="0" smtClean="0">
                          <a:solidFill>
                            <a:schemeClr val="dk1"/>
                          </a:solidFill>
                          <a:latin typeface="+mn-lt"/>
                          <a:ea typeface="+mn-ea"/>
                          <a:cs typeface="+mn-cs"/>
                        </a:rPr>
                        <a:t>(Occupation/Skill Supply &amp; Demand Analysis) </a:t>
                      </a:r>
                    </a:p>
                    <a:p>
                      <a:r>
                        <a:rPr lang="en-US" sz="1400" b="0" i="0" u="none" strike="noStrike" kern="1200" baseline="0" dirty="0" smtClean="0">
                          <a:solidFill>
                            <a:schemeClr val="dk1"/>
                          </a:solidFill>
                          <a:latin typeface="+mn-lt"/>
                          <a:ea typeface="+mn-ea"/>
                          <a:cs typeface="+mn-cs"/>
                        </a:rPr>
                        <a:t>•Volunteer Hours per School </a:t>
                      </a:r>
                    </a:p>
                    <a:p>
                      <a:r>
                        <a:rPr lang="en-US" sz="1400" b="0" i="0" u="none" strike="noStrike" kern="1200" baseline="0" dirty="0" smtClean="0">
                          <a:solidFill>
                            <a:schemeClr val="dk1"/>
                          </a:solidFill>
                          <a:latin typeface="+mn-lt"/>
                          <a:ea typeface="+mn-ea"/>
                          <a:cs typeface="+mn-cs"/>
                        </a:rPr>
                        <a:t>•Usage Statistics for Program Inventory 	</a:t>
                      </a:r>
                    </a:p>
                  </a:txBody>
                  <a:tcPr/>
                </a:tc>
                <a:tc>
                  <a:txBody>
                    <a:bodyPr/>
                    <a:lstStyle/>
                    <a:p>
                      <a:endParaRPr lang="en-US" sz="1400" b="0" i="0" u="none" strike="noStrike" kern="1200" baseline="0" dirty="0" smtClean="0">
                        <a:solidFill>
                          <a:schemeClr val="dk1"/>
                        </a:solidFill>
                        <a:latin typeface="+mn-lt"/>
                        <a:ea typeface="+mn-ea"/>
                        <a:cs typeface="+mn-cs"/>
                      </a:endParaRPr>
                    </a:p>
                    <a:p>
                      <a:r>
                        <a:rPr lang="en-US" sz="1400" b="0" i="0" u="none" strike="noStrike" kern="1200" baseline="0" dirty="0" smtClean="0">
                          <a:solidFill>
                            <a:schemeClr val="dk1"/>
                          </a:solidFill>
                          <a:latin typeface="+mn-lt"/>
                          <a:ea typeface="+mn-ea"/>
                          <a:cs typeface="+mn-cs"/>
                        </a:rPr>
                        <a:t>•X% Increase in Voluntary Pre-K Enrollment </a:t>
                      </a:r>
                    </a:p>
                    <a:p>
                      <a:r>
                        <a:rPr lang="en-US" sz="1400" b="0" i="0" u="none" strike="noStrike" kern="1200" baseline="0" dirty="0" smtClean="0">
                          <a:solidFill>
                            <a:schemeClr val="dk1"/>
                          </a:solidFill>
                          <a:latin typeface="+mn-lt"/>
                          <a:ea typeface="+mn-ea"/>
                          <a:cs typeface="+mn-cs"/>
                        </a:rPr>
                        <a:t>•Career and Professional Education (CAPE) Academy Attendance Data (by Targeted Industry) </a:t>
                      </a:r>
                    </a:p>
                    <a:p>
                      <a:r>
                        <a:rPr lang="en-US" sz="1400" b="0" i="0" u="none" strike="noStrike" kern="1200" baseline="0" dirty="0" smtClean="0">
                          <a:solidFill>
                            <a:schemeClr val="dk1"/>
                          </a:solidFill>
                          <a:latin typeface="+mn-lt"/>
                          <a:ea typeface="+mn-ea"/>
                          <a:cs typeface="+mn-cs"/>
                        </a:rPr>
                        <a:t>•CAPE Academy Completion Data </a:t>
                      </a:r>
                    </a:p>
                    <a:p>
                      <a:endParaRPr lang="en-US" sz="1400" dirty="0"/>
                    </a:p>
                  </a:txBody>
                  <a:tcPr/>
                </a:tc>
                <a:tc>
                  <a:txBody>
                    <a:bodyPr/>
                    <a:lstStyle/>
                    <a:p>
                      <a:endParaRPr lang="en-US" sz="1400" b="0" i="0" u="none" strike="noStrike" kern="1200" baseline="0" dirty="0" smtClean="0">
                        <a:solidFill>
                          <a:schemeClr val="dk1"/>
                        </a:solidFill>
                        <a:latin typeface="+mn-lt"/>
                        <a:ea typeface="+mn-ea"/>
                        <a:cs typeface="+mn-cs"/>
                      </a:endParaRPr>
                    </a:p>
                    <a:p>
                      <a:r>
                        <a:rPr lang="en-US" sz="1400" b="1" i="1" u="none" strike="noStrike" kern="1200" baseline="0" dirty="0" smtClean="0">
                          <a:solidFill>
                            <a:schemeClr val="dk1"/>
                          </a:solidFill>
                          <a:latin typeface="+mn-lt"/>
                          <a:ea typeface="+mn-ea"/>
                          <a:cs typeface="+mn-cs"/>
                        </a:rPr>
                        <a:t>The Right Skills </a:t>
                      </a:r>
                      <a:endParaRPr lang="en-US" sz="1400" b="0" i="0" u="none" strike="noStrike" kern="1200" baseline="0" dirty="0" smtClean="0">
                        <a:solidFill>
                          <a:schemeClr val="dk1"/>
                        </a:solidFill>
                        <a:latin typeface="+mn-lt"/>
                        <a:ea typeface="+mn-ea"/>
                        <a:cs typeface="+mn-cs"/>
                      </a:endParaRPr>
                    </a:p>
                    <a:p>
                      <a:r>
                        <a:rPr lang="en-US" sz="1400" b="0" i="0" u="none" strike="noStrike" kern="1200" baseline="0" dirty="0" smtClean="0">
                          <a:solidFill>
                            <a:schemeClr val="dk1"/>
                          </a:solidFill>
                          <a:latin typeface="+mn-lt"/>
                          <a:ea typeface="+mn-ea"/>
                          <a:cs typeface="+mn-cs"/>
                        </a:rPr>
                        <a:t>•STEM Skills Tagged to Degrees Tagged to Universities </a:t>
                      </a:r>
                    </a:p>
                    <a:p>
                      <a:r>
                        <a:rPr lang="en-US" sz="1400" b="0" i="0" u="none" strike="noStrike" kern="1200" baseline="0" dirty="0" smtClean="0">
                          <a:solidFill>
                            <a:schemeClr val="dk1"/>
                          </a:solidFill>
                          <a:latin typeface="+mn-lt"/>
                          <a:ea typeface="+mn-ea"/>
                          <a:cs typeface="+mn-cs"/>
                        </a:rPr>
                        <a:t>•Remediation Costs to Industry </a:t>
                      </a:r>
                    </a:p>
                    <a:p>
                      <a:r>
                        <a:rPr lang="en-US" sz="1400" b="0" i="0" u="none" strike="noStrike" kern="1200" baseline="0" dirty="0" smtClean="0">
                          <a:solidFill>
                            <a:schemeClr val="dk1"/>
                          </a:solidFill>
                          <a:latin typeface="+mn-lt"/>
                          <a:ea typeface="+mn-ea"/>
                          <a:cs typeface="+mn-cs"/>
                        </a:rPr>
                        <a:t>•Remediation Costs to Universities </a:t>
                      </a:r>
                    </a:p>
                    <a:p>
                      <a:r>
                        <a:rPr lang="en-US" sz="1400" b="0" i="0" u="none" strike="noStrike" kern="1200" baseline="0" dirty="0" smtClean="0">
                          <a:solidFill>
                            <a:schemeClr val="dk1"/>
                          </a:solidFill>
                          <a:latin typeface="+mn-lt"/>
                          <a:ea typeface="+mn-ea"/>
                          <a:cs typeface="+mn-cs"/>
                        </a:rPr>
                        <a:t>	</a:t>
                      </a:r>
                      <a:endParaRPr lang="en-US" sz="1400" b="0" dirty="0"/>
                    </a:p>
                  </a:txBody>
                  <a:tcPr/>
                </a:tc>
              </a:tr>
              <a:tr h="1257799">
                <a:tc>
                  <a:txBody>
                    <a:bodyPr/>
                    <a:lstStyle/>
                    <a:p>
                      <a:endParaRPr lang="en-US" sz="1400" dirty="0"/>
                    </a:p>
                  </a:txBody>
                  <a:tcPr/>
                </a:tc>
                <a:tc>
                  <a:txBody>
                    <a:bodyPr/>
                    <a:lstStyle/>
                    <a:p>
                      <a:endParaRPr lang="en-US" sz="1400" dirty="0"/>
                    </a:p>
                  </a:txBody>
                  <a:tcPr/>
                </a:tc>
                <a:tc>
                  <a:txBody>
                    <a:bodyPr/>
                    <a:lstStyle/>
                    <a:p>
                      <a:r>
                        <a:rPr lang="en-US" sz="1400" b="1" i="1" u="none" strike="noStrike" kern="1200" baseline="0" dirty="0" smtClean="0">
                          <a:solidFill>
                            <a:schemeClr val="dk1"/>
                          </a:solidFill>
                          <a:latin typeface="+mn-lt"/>
                          <a:ea typeface="+mn-ea"/>
                          <a:cs typeface="+mn-cs"/>
                        </a:rPr>
                        <a:t>At the Right Time </a:t>
                      </a:r>
                      <a:endParaRPr lang="en-US" sz="1400" b="0" i="0" u="none" strike="noStrike" kern="1200" baseline="0" dirty="0" smtClean="0">
                        <a:solidFill>
                          <a:schemeClr val="dk1"/>
                        </a:solidFill>
                        <a:latin typeface="+mn-lt"/>
                        <a:ea typeface="+mn-ea"/>
                        <a:cs typeface="+mn-cs"/>
                      </a:endParaRPr>
                    </a:p>
                    <a:p>
                      <a:r>
                        <a:rPr lang="en-US" sz="1400" b="0" i="0" u="none" strike="noStrike" kern="1200" baseline="0" dirty="0" smtClean="0">
                          <a:solidFill>
                            <a:schemeClr val="dk1"/>
                          </a:solidFill>
                          <a:latin typeface="+mn-lt"/>
                          <a:ea typeface="+mn-ea"/>
                          <a:cs typeface="+mn-cs"/>
                        </a:rPr>
                        <a:t>•Talent Supply Meets Industry Demand at Times of Growth </a:t>
                      </a:r>
                    </a:p>
                    <a:p>
                      <a:r>
                        <a:rPr lang="en-US" sz="1400" b="0" i="0" u="none" strike="noStrike" kern="1200" baseline="0" dirty="0" smtClean="0">
                          <a:solidFill>
                            <a:schemeClr val="dk1"/>
                          </a:solidFill>
                          <a:latin typeface="+mn-lt"/>
                          <a:ea typeface="+mn-ea"/>
                          <a:cs typeface="+mn-cs"/>
                        </a:rPr>
                        <a:t>•Continuing Education Investment by Industry 	</a:t>
                      </a:r>
                      <a:endParaRPr lang="en-US" sz="1400" b="0" dirty="0"/>
                    </a:p>
                  </a:txBody>
                  <a:tcPr/>
                </a:tc>
              </a:tr>
              <a:tr h="670826">
                <a:tc>
                  <a:txBody>
                    <a:bodyPr/>
                    <a:lstStyle/>
                    <a:p>
                      <a:endParaRPr lang="en-US" dirty="0"/>
                    </a:p>
                  </a:txBody>
                  <a:tcPr/>
                </a:tc>
                <a:tc>
                  <a:txBody>
                    <a:bodyPr/>
                    <a:lstStyle/>
                    <a:p>
                      <a:endParaRPr lang="en-US" dirty="0"/>
                    </a:p>
                  </a:txBody>
                  <a:tcPr/>
                </a:tc>
                <a:tc>
                  <a:txBody>
                    <a:bodyPr/>
                    <a:lstStyle/>
                    <a:p>
                      <a:r>
                        <a:rPr lang="en-US" sz="1400" b="1" i="1" u="none" strike="noStrike" kern="1200" baseline="0" dirty="0" smtClean="0">
                          <a:solidFill>
                            <a:schemeClr val="dk1"/>
                          </a:solidFill>
                          <a:latin typeface="+mn-lt"/>
                          <a:ea typeface="+mn-ea"/>
                          <a:cs typeface="+mn-cs"/>
                        </a:rPr>
                        <a:t>In the Right Industry </a:t>
                      </a:r>
                      <a:endParaRPr lang="en-US" sz="1400" b="0" i="0" u="none" strike="noStrike" kern="1200" baseline="0" dirty="0" smtClean="0">
                        <a:solidFill>
                          <a:schemeClr val="dk1"/>
                        </a:solidFill>
                        <a:latin typeface="+mn-lt"/>
                        <a:ea typeface="+mn-ea"/>
                        <a:cs typeface="+mn-cs"/>
                      </a:endParaRPr>
                    </a:p>
                    <a:p>
                      <a:r>
                        <a:rPr lang="en-US" sz="1400" b="0" i="0" u="none" strike="noStrike" kern="1200" baseline="0" dirty="0" smtClean="0">
                          <a:solidFill>
                            <a:schemeClr val="dk1"/>
                          </a:solidFill>
                          <a:latin typeface="+mn-lt"/>
                          <a:ea typeface="+mn-ea"/>
                          <a:cs typeface="+mn-cs"/>
                        </a:rPr>
                        <a:t>•Customer Satisfaction Index Measurement </a:t>
                      </a:r>
                      <a:endParaRPr lang="en-US" b="0" dirty="0"/>
                    </a:p>
                  </a:txBody>
                  <a:tcPr/>
                </a:tc>
              </a:tr>
              <a:tr h="340071">
                <a:tc gridSpan="3">
                  <a:txBody>
                    <a:bodyPr/>
                    <a:lstStyle/>
                    <a:p>
                      <a:pPr algn="ctr"/>
                      <a:r>
                        <a:rPr lang="en-US" b="1" dirty="0" smtClean="0"/>
                        <a:t>Student Metrics</a:t>
                      </a:r>
                      <a:endParaRPr lang="en-US" b="1" dirty="0"/>
                    </a:p>
                  </a:txBody>
                  <a:tcPr/>
                </a:tc>
                <a:tc hMerge="1">
                  <a:txBody>
                    <a:bodyPr/>
                    <a:lstStyle/>
                    <a:p>
                      <a:endParaRPr lang="en-US" dirty="0"/>
                    </a:p>
                  </a:txBody>
                  <a:tcPr/>
                </a:tc>
                <a:tc hMerge="1">
                  <a:txBody>
                    <a:bodyPr/>
                    <a:lstStyle/>
                    <a:p>
                      <a:endParaRPr lang="en-US" dirty="0"/>
                    </a:p>
                  </a:txBody>
                  <a:tcPr/>
                </a:tc>
              </a:tr>
              <a:tr h="1119640">
                <a:tc>
                  <a:txBody>
                    <a:bodyPr/>
                    <a:lstStyle/>
                    <a:p>
                      <a:endParaRPr lang="en-US" dirty="0"/>
                    </a:p>
                  </a:txBody>
                  <a:tcPr/>
                </a:tc>
                <a:tc>
                  <a:txBody>
                    <a:bodyPr/>
                    <a:lstStyle/>
                    <a:p>
                      <a:r>
                        <a:rPr lang="en-US" sz="1400" b="0" i="0" u="none" strike="noStrike" kern="1200" baseline="0" dirty="0" smtClean="0">
                          <a:solidFill>
                            <a:schemeClr val="dk1"/>
                          </a:solidFill>
                          <a:latin typeface="+mn-lt"/>
                          <a:ea typeface="+mn-ea"/>
                          <a:cs typeface="+mn-cs"/>
                        </a:rPr>
                        <a:t>STEM Graduates from CAPE Academies </a:t>
                      </a:r>
                    </a:p>
                    <a:p>
                      <a:r>
                        <a:rPr lang="en-US" sz="1400" b="0" i="0" u="none" strike="noStrike" kern="1200" baseline="0" dirty="0" smtClean="0">
                          <a:solidFill>
                            <a:schemeClr val="dk1"/>
                          </a:solidFill>
                          <a:latin typeface="+mn-lt"/>
                          <a:ea typeface="+mn-ea"/>
                          <a:cs typeface="+mn-cs"/>
                        </a:rPr>
                        <a:t>•STEM Graduates from Colleges and Universities 	</a:t>
                      </a:r>
                    </a:p>
                    <a:p>
                      <a:endParaRPr lang="en-US" dirty="0"/>
                    </a:p>
                  </a:txBody>
                  <a:tcPr/>
                </a:tc>
                <a:tc>
                  <a:txBody>
                    <a:bodyPr/>
                    <a:lstStyle/>
                    <a:p>
                      <a:pPr marL="0" algn="l" defTabSz="914400" rtl="0" eaLnBrk="1" latinLnBrk="0" hangingPunct="1"/>
                      <a:r>
                        <a:rPr lang="en-US" sz="1400" b="0" i="0" u="none" strike="noStrike" kern="1200" baseline="0" dirty="0" smtClean="0">
                          <a:solidFill>
                            <a:schemeClr val="dk1"/>
                          </a:solidFill>
                          <a:latin typeface="+mn-lt"/>
                          <a:ea typeface="+mn-ea"/>
                          <a:cs typeface="+mn-cs"/>
                        </a:rPr>
                        <a:t>STEM Graduates Placed in Targeted Industries Within Six Months of Graduation/Completion </a:t>
                      </a:r>
                    </a:p>
                    <a:p>
                      <a:pPr marL="0" algn="l" defTabSz="914400" rtl="0" eaLnBrk="1" latinLnBrk="0" hangingPunct="1"/>
                      <a:r>
                        <a:rPr lang="en-US" sz="1400" b="0" i="0" u="none" strike="noStrike" kern="1200" baseline="0" dirty="0" smtClean="0">
                          <a:solidFill>
                            <a:schemeClr val="dk1"/>
                          </a:solidFill>
                          <a:latin typeface="+mn-lt"/>
                          <a:ea typeface="+mn-ea"/>
                          <a:cs typeface="+mn-cs"/>
                        </a:rPr>
                        <a:t>•STEM Graduates Placed Within Six Months of Graduation/Completion</a:t>
                      </a:r>
                      <a:endParaRPr lang="en-US" dirty="0"/>
                    </a:p>
                  </a:txBody>
                  <a:tcPr/>
                </a:tc>
              </a:tr>
            </a:tbl>
          </a:graphicData>
        </a:graphic>
      </p:graphicFrame>
    </p:spTree>
    <p:extLst>
      <p:ext uri="{BB962C8B-B14F-4D97-AF65-F5344CB8AC3E}">
        <p14:creationId xmlns:p14="http://schemas.microsoft.com/office/powerpoint/2010/main" val="179941699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3777</TotalTime>
  <Words>2370</Words>
  <Application>Microsoft Office PowerPoint</Application>
  <PresentationFormat>On-screen Show (4:3)</PresentationFormat>
  <Paragraphs>693</Paragraphs>
  <Slides>26</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26</vt:i4>
      </vt:variant>
    </vt:vector>
  </HeadingPairs>
  <TitlesOfParts>
    <vt:vector size="42" baseType="lpstr">
      <vt:lpstr>Arial</vt:lpstr>
      <vt:lpstr>Arial Black</vt:lpstr>
      <vt:lpstr>Arial Narrow</vt:lpstr>
      <vt:lpstr>Calibri</vt:lpstr>
      <vt:lpstr>inherit</vt:lpstr>
      <vt:lpstr>Interstate-Light</vt:lpstr>
      <vt:lpstr>Lucida Sans Unicode</vt:lpstr>
      <vt:lpstr>Myriad Pro</vt:lpstr>
      <vt:lpstr>Symbol</vt:lpstr>
      <vt:lpstr>Times New Roman</vt:lpstr>
      <vt:lpstr>Verdana</vt:lpstr>
      <vt:lpstr>Wingdings</vt:lpstr>
      <vt:lpstr>Wingdings 2</vt:lpstr>
      <vt:lpstr>Wingdings 3</vt:lpstr>
      <vt:lpstr>Office Theme</vt:lpstr>
      <vt:lpstr>Concourse</vt:lpstr>
      <vt:lpstr>PowerPoint Presentation</vt:lpstr>
      <vt:lpstr>PowerPoint Presentation</vt:lpstr>
      <vt:lpstr>PowerPoint Presentation</vt:lpstr>
      <vt:lpstr>Career Readiness &amp; 21st Century Learning</vt:lpstr>
      <vt:lpstr>Roadmap for the 21st Century - Career Ready Citizens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Newport News Shipbuilding Career Pathways  Making Manufacturing COOL! </vt:lpstr>
      <vt:lpstr>PowerPoint Presentation</vt:lpstr>
      <vt:lpstr>Career Pathways Initiatives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Manufacturing AS A Desirable Career Path</dc:title>
  <dc:creator>PUT</dc:creator>
  <cp:lastModifiedBy>Glenn Marshall</cp:lastModifiedBy>
  <cp:revision>122</cp:revision>
  <cp:lastPrinted>2013-04-25T11:26:35Z</cp:lastPrinted>
  <dcterms:created xsi:type="dcterms:W3CDTF">2013-03-25T10:31:07Z</dcterms:created>
  <dcterms:modified xsi:type="dcterms:W3CDTF">2013-05-17T13:20:43Z</dcterms:modified>
</cp:coreProperties>
</file>